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72" r:id="rId3"/>
    <p:sldId id="278" r:id="rId4"/>
    <p:sldId id="279" r:id="rId5"/>
    <p:sldId id="280" r:id="rId6"/>
    <p:sldId id="281" r:id="rId7"/>
    <p:sldId id="285" r:id="rId8"/>
    <p:sldId id="283" r:id="rId9"/>
    <p:sldId id="282" r:id="rId10"/>
    <p:sldId id="287" r:id="rId11"/>
    <p:sldId id="286" r:id="rId12"/>
    <p:sldId id="289" r:id="rId13"/>
    <p:sldId id="288" r:id="rId14"/>
    <p:sldId id="263" r:id="rId15"/>
    <p:sldId id="290" r:id="rId16"/>
    <p:sldId id="291" r:id="rId17"/>
    <p:sldId id="292" r:id="rId18"/>
    <p:sldId id="293" r:id="rId19"/>
    <p:sldId id="294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B3CA"/>
    <a:srgbClr val="3C5568"/>
    <a:srgbClr val="8AD77C"/>
    <a:srgbClr val="A4A3A4"/>
    <a:srgbClr val="414141"/>
    <a:srgbClr val="F9A98A"/>
    <a:srgbClr val="F1CCC0"/>
    <a:srgbClr val="9C1037"/>
    <a:srgbClr val="81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72" y="17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EE9AC-6639-4925-91AF-D31F83896028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292E4-3840-4C2B-855E-8D3383FCE6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766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A01EFF3F-FAC2-4D6E-B07F-7CD6F646C395}"/>
              </a:ext>
            </a:extLst>
          </p:cNvPr>
          <p:cNvSpPr/>
          <p:nvPr userDrawn="1"/>
        </p:nvSpPr>
        <p:spPr>
          <a:xfrm rot="5400000">
            <a:off x="2667000" y="-2666998"/>
            <a:ext cx="6858000" cy="121920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5F34A2-82A2-4282-BA03-0986E2BFDDD5}" type="datetimeFigureOut">
              <a:rPr lang="zh-CN" altLang="en-US" smtClean="0"/>
              <a:pPr/>
              <a:t>2017/10/23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E6EE0-B7DC-4511-942C-62A4E875439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03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F34A2-82A2-4282-BA03-0986E2BFDDD5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EE0-B7DC-4511-942C-62A4E87543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846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F34A2-82A2-4282-BA03-0986E2BFDDD5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EE0-B7DC-4511-942C-62A4E87543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610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AB94CB9C-C612-49F8-BE00-9C3AB697DF97}"/>
              </a:ext>
            </a:extLst>
          </p:cNvPr>
          <p:cNvSpPr/>
          <p:nvPr userDrawn="1"/>
        </p:nvSpPr>
        <p:spPr>
          <a:xfrm rot="5400000">
            <a:off x="2667000" y="-2666998"/>
            <a:ext cx="6858000" cy="121920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Impact" panose="020B0806030902050204" pitchFamily="34" charset="0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Questrial" panose="02000000000000000000" pitchFamily="50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 altLang="zh-CN" dirty="0"/>
              <a:t>Content</a:t>
            </a:r>
          </a:p>
          <a:p>
            <a:pPr lvl="1"/>
            <a:r>
              <a:rPr lang="en-US" altLang="zh-CN" dirty="0" err="1"/>
              <a:t>Ss</a:t>
            </a:r>
            <a:endParaRPr lang="en-US" altLang="zh-CN" dirty="0"/>
          </a:p>
          <a:p>
            <a:pPr lvl="2"/>
            <a:r>
              <a:rPr lang="en-US" altLang="zh-CN" dirty="0"/>
              <a:t>aa</a:t>
            </a:r>
          </a:p>
          <a:p>
            <a:pPr lvl="1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F34A2-82A2-4282-BA03-0986E2BFDDD5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EE0-B7DC-4511-942C-62A4E87543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978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F34A2-82A2-4282-BA03-0986E2BFDDD5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EE0-B7DC-4511-942C-62A4E87543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6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F34A2-82A2-4282-BA03-0986E2BFDDD5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EE0-B7DC-4511-942C-62A4E87543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40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F34A2-82A2-4282-BA03-0986E2BFDDD5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EE0-B7DC-4511-942C-62A4E87543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137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F34A2-82A2-4282-BA03-0986E2BFDDD5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EE0-B7DC-4511-942C-62A4E87543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82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762DD214-BB50-4452-800E-7487E4F8A68C}"/>
              </a:ext>
            </a:extLst>
          </p:cNvPr>
          <p:cNvSpPr/>
          <p:nvPr userDrawn="1"/>
        </p:nvSpPr>
        <p:spPr>
          <a:xfrm rot="5400000">
            <a:off x="2667000" y="-2666998"/>
            <a:ext cx="6858000" cy="121920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F34A2-82A2-4282-BA03-0986E2BFDDD5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EE0-B7DC-4511-942C-62A4E87543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571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F34A2-82A2-4282-BA03-0986E2BFDDD5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EE0-B7DC-4511-942C-62A4E87543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83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F34A2-82A2-4282-BA03-0986E2BFDDD5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6EE0-B7DC-4511-942C-62A4E87543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634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F34A2-82A2-4282-BA03-0986E2BFDDD5}" type="datetimeFigureOut">
              <a:rPr lang="zh-CN" altLang="en-US" smtClean="0"/>
              <a:t>2017/10/23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E6EE0-B7DC-4511-942C-62A4E875439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8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microsoft.com/office/2007/relationships/hdphoto" Target="../media/hdphoto3.wdp"/><Relationship Id="rId7" Type="http://schemas.openxmlformats.org/officeDocument/2006/relationships/slide" Target="slide1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microsoft.com/office/2007/relationships/hdphoto" Target="../media/hdphoto5.wdp"/><Relationship Id="rId18" Type="http://schemas.openxmlformats.org/officeDocument/2006/relationships/image" Target="../media/image29.jpeg"/><Relationship Id="rId3" Type="http://schemas.openxmlformats.org/officeDocument/2006/relationships/image" Target="../media/image17.jpeg"/><Relationship Id="rId21" Type="http://schemas.openxmlformats.org/officeDocument/2006/relationships/image" Target="../media/image32.png"/><Relationship Id="rId7" Type="http://schemas.microsoft.com/office/2007/relationships/hdphoto" Target="../media/hdphoto4.wdp"/><Relationship Id="rId12" Type="http://schemas.openxmlformats.org/officeDocument/2006/relationships/image" Target="../media/image25.png"/><Relationship Id="rId17" Type="http://schemas.microsoft.com/office/2007/relationships/hdphoto" Target="../media/hdphoto6.wdp"/><Relationship Id="rId2" Type="http://schemas.openxmlformats.org/officeDocument/2006/relationships/image" Target="../media/image16.jpeg"/><Relationship Id="rId16" Type="http://schemas.openxmlformats.org/officeDocument/2006/relationships/image" Target="../media/image28.pn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jpeg"/><Relationship Id="rId24" Type="http://schemas.openxmlformats.org/officeDocument/2006/relationships/image" Target="../media/image34.jpeg"/><Relationship Id="rId5" Type="http://schemas.openxmlformats.org/officeDocument/2006/relationships/image" Target="../media/image19.jpeg"/><Relationship Id="rId15" Type="http://schemas.openxmlformats.org/officeDocument/2006/relationships/image" Target="../media/image27.jpeg"/><Relationship Id="rId23" Type="http://schemas.openxmlformats.org/officeDocument/2006/relationships/image" Target="../media/image33.jpeg"/><Relationship Id="rId10" Type="http://schemas.openxmlformats.org/officeDocument/2006/relationships/image" Target="../media/image23.jpeg"/><Relationship Id="rId19" Type="http://schemas.openxmlformats.org/officeDocument/2006/relationships/image" Target="../media/image30.png"/><Relationship Id="rId4" Type="http://schemas.openxmlformats.org/officeDocument/2006/relationships/image" Target="../media/image18.jpeg"/><Relationship Id="rId9" Type="http://schemas.openxmlformats.org/officeDocument/2006/relationships/image" Target="../media/image22.jpg"/><Relationship Id="rId14" Type="http://schemas.openxmlformats.org/officeDocument/2006/relationships/image" Target="../media/image26.jpeg"/><Relationship Id="rId22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9184" y="3633981"/>
            <a:ext cx="96936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League of Legends Twitter Network Analysis</a:t>
            </a:r>
            <a:endParaRPr lang="en-US" altLang="zh-CN" sz="4400" dirty="0">
              <a:solidFill>
                <a:schemeClr val="bg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4BA0A020-C337-4A76-8DE0-853DB5B3FD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71" b="24340"/>
          <a:stretch/>
        </p:blipFill>
        <p:spPr>
          <a:xfrm>
            <a:off x="0" y="0"/>
            <a:ext cx="12192000" cy="36339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C2BAC3-8400-463B-BB44-C16FFA703A06}"/>
              </a:ext>
            </a:extLst>
          </p:cNvPr>
          <p:cNvSpPr txBox="1"/>
          <p:nvPr/>
        </p:nvSpPr>
        <p:spPr>
          <a:xfrm>
            <a:off x="4724400" y="4341867"/>
            <a:ext cx="2743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Questrial" panose="02000000000000000000" pitchFamily="50" charset="0"/>
              </a:rPr>
              <a:t>Team ULTRA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Questrial" panose="02000000000000000000" pitchFamily="50" charset="0"/>
              </a:rPr>
              <a:t>Po-Yi Du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Questrial" panose="02000000000000000000" pitchFamily="50" charset="0"/>
              </a:rPr>
              <a:t>Derek Gourley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latin typeface="Questrial" panose="02000000000000000000" pitchFamily="50" charset="0"/>
              </a:rPr>
              <a:t>Yazan</a:t>
            </a:r>
            <a:r>
              <a:rPr lang="en-US" dirty="0">
                <a:solidFill>
                  <a:schemeClr val="bg1"/>
                </a:solidFill>
                <a:latin typeface="Questrial" panose="02000000000000000000" pitchFamily="50" charset="0"/>
              </a:rPr>
              <a:t> Abu </a:t>
            </a:r>
            <a:r>
              <a:rPr lang="en-US" dirty="0" err="1">
                <a:solidFill>
                  <a:schemeClr val="bg1"/>
                </a:solidFill>
                <a:latin typeface="Questrial" panose="02000000000000000000" pitchFamily="50" charset="0"/>
              </a:rPr>
              <a:t>Hijleh</a:t>
            </a:r>
            <a:endParaRPr lang="en-US" dirty="0">
              <a:solidFill>
                <a:schemeClr val="bg1"/>
              </a:solidFill>
              <a:latin typeface="Questrial" panose="02000000000000000000" pitchFamily="50" charset="0"/>
            </a:endParaRPr>
          </a:p>
          <a:p>
            <a:pPr algn="ctr"/>
            <a:r>
              <a:rPr lang="en-US" dirty="0" err="1">
                <a:solidFill>
                  <a:schemeClr val="bg1"/>
                </a:solidFill>
                <a:latin typeface="Questrial" panose="02000000000000000000" pitchFamily="50" charset="0"/>
              </a:rPr>
              <a:t>Menglu</a:t>
            </a:r>
            <a:r>
              <a:rPr lang="en-US" dirty="0">
                <a:solidFill>
                  <a:schemeClr val="bg1"/>
                </a:solidFill>
                <a:latin typeface="Questrial" panose="02000000000000000000" pitchFamily="50" charset="0"/>
              </a:rPr>
              <a:t> Pei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Questrial" panose="02000000000000000000" pitchFamily="50" charset="0"/>
              </a:rPr>
              <a:t>Yunfei Wei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latin typeface="Questrial" panose="02000000000000000000" pitchFamily="50" charset="0"/>
              </a:rPr>
              <a:t>Baoye</a:t>
            </a:r>
            <a:r>
              <a:rPr lang="en-US" dirty="0">
                <a:solidFill>
                  <a:schemeClr val="bg1"/>
                </a:solidFill>
                <a:latin typeface="Questrial" panose="02000000000000000000" pitchFamily="50" charset="0"/>
              </a:rPr>
              <a:t> Zhao</a:t>
            </a:r>
          </a:p>
        </p:txBody>
      </p:sp>
    </p:spTree>
    <p:extLst>
      <p:ext uri="{BB962C8B-B14F-4D97-AF65-F5344CB8AC3E}">
        <p14:creationId xmlns:p14="http://schemas.microsoft.com/office/powerpoint/2010/main" val="2512959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">
            <a:extLst>
              <a:ext uri="{FF2B5EF4-FFF2-40B4-BE49-F238E27FC236}">
                <a16:creationId xmlns:a16="http://schemas.microsoft.com/office/drawing/2014/main" id="{E4795AC4-294D-466B-951E-C38F8D6FD5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284" b="41148"/>
          <a:stretch/>
        </p:blipFill>
        <p:spPr>
          <a:xfrm>
            <a:off x="0" y="5099903"/>
            <a:ext cx="12192000" cy="1753386"/>
          </a:xfrm>
          <a:prstGeom prst="rect">
            <a:avLst/>
          </a:prstGeom>
        </p:spPr>
      </p:pic>
      <p:sp>
        <p:nvSpPr>
          <p:cNvPr id="17" name="矩形 3">
            <a:extLst>
              <a:ext uri="{FF2B5EF4-FFF2-40B4-BE49-F238E27FC236}">
                <a16:creationId xmlns:a16="http://schemas.microsoft.com/office/drawing/2014/main" id="{0122C324-3568-41EF-8311-F7540E8103B8}"/>
              </a:ext>
            </a:extLst>
          </p:cNvPr>
          <p:cNvSpPr/>
          <p:nvPr/>
        </p:nvSpPr>
        <p:spPr>
          <a:xfrm rot="5400000">
            <a:off x="5219307" y="-119404"/>
            <a:ext cx="1753385" cy="12192000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EA605-C4A2-414F-8D64-F4E77F8A4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TW" dirty="0"/>
              <a:t>Findings: In Degree</a:t>
            </a:r>
            <a:endParaRPr lang="zh-TW" alt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0095FD0-1D79-41AB-9575-CB564DBA60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690403"/>
              </p:ext>
            </p:extLst>
          </p:nvPr>
        </p:nvGraphicFramePr>
        <p:xfrm>
          <a:off x="427642" y="1775527"/>
          <a:ext cx="11336714" cy="3759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77555">
                  <a:extLst>
                    <a:ext uri="{9D8B030D-6E8A-4147-A177-3AD203B41FA5}">
                      <a16:colId xmlns:a16="http://schemas.microsoft.com/office/drawing/2014/main" val="3666890133"/>
                    </a:ext>
                  </a:extLst>
                </a:gridCol>
                <a:gridCol w="2506923">
                  <a:extLst>
                    <a:ext uri="{9D8B030D-6E8A-4147-A177-3AD203B41FA5}">
                      <a16:colId xmlns:a16="http://schemas.microsoft.com/office/drawing/2014/main" val="1926705466"/>
                    </a:ext>
                  </a:extLst>
                </a:gridCol>
                <a:gridCol w="2501423">
                  <a:extLst>
                    <a:ext uri="{9D8B030D-6E8A-4147-A177-3AD203B41FA5}">
                      <a16:colId xmlns:a16="http://schemas.microsoft.com/office/drawing/2014/main" val="4097475328"/>
                    </a:ext>
                  </a:extLst>
                </a:gridCol>
                <a:gridCol w="1540056">
                  <a:extLst>
                    <a:ext uri="{9D8B030D-6E8A-4147-A177-3AD203B41FA5}">
                      <a16:colId xmlns:a16="http://schemas.microsoft.com/office/drawing/2014/main" val="1628181780"/>
                    </a:ext>
                  </a:extLst>
                </a:gridCol>
                <a:gridCol w="1213377">
                  <a:extLst>
                    <a:ext uri="{9D8B030D-6E8A-4147-A177-3AD203B41FA5}">
                      <a16:colId xmlns:a16="http://schemas.microsoft.com/office/drawing/2014/main" val="4283834267"/>
                    </a:ext>
                  </a:extLst>
                </a:gridCol>
                <a:gridCol w="1297380">
                  <a:extLst>
                    <a:ext uri="{9D8B030D-6E8A-4147-A177-3AD203B41FA5}">
                      <a16:colId xmlns:a16="http://schemas.microsoft.com/office/drawing/2014/main" val="363362507"/>
                    </a:ext>
                  </a:extLst>
                </a:gridCol>
              </a:tblGrid>
              <a:tr h="631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Name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Role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Region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Graph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In-Degree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Twitter Follower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Twitter Following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8120234"/>
                  </a:ext>
                </a:extLst>
              </a:tr>
              <a:tr h="39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sjokz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Presenter (NA)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Belgium/Germany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33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563K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750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3454045"/>
                  </a:ext>
                </a:extLst>
              </a:tr>
              <a:tr h="39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RiotDeficio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Presenter (EU)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Denmark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31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152K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521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3684360"/>
                  </a:ext>
                </a:extLst>
              </a:tr>
              <a:tr h="39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Bjergsen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MID for TSM (NA)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Denmark/USA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31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1.1M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745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365054"/>
                  </a:ext>
                </a:extLst>
              </a:tr>
              <a:tr h="39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RekklesLoL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ADC for FNC (EU)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Sweden/Berlin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30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371K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0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0548"/>
                  </a:ext>
                </a:extLst>
              </a:tr>
              <a:tr h="39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LeagueOfLegends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Official Account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-------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30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3.9M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314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403084"/>
                  </a:ext>
                </a:extLst>
              </a:tr>
              <a:tr h="39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riotgames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Official Account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-------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28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1.5M</a:t>
                      </a:r>
                      <a:endParaRPr lang="zh-TW" sz="2000" b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6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703136"/>
                  </a:ext>
                </a:extLst>
              </a:tr>
              <a:tr h="3969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 err="1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Krepo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Past Presenter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Belgium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28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327K</a:t>
                      </a:r>
                      <a:endParaRPr lang="zh-TW" sz="2000" kern="10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406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330515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B429D6E4-6B9D-4623-991D-E716EC4E425C}"/>
              </a:ext>
            </a:extLst>
          </p:cNvPr>
          <p:cNvSpPr txBox="1"/>
          <p:nvPr/>
        </p:nvSpPr>
        <p:spPr>
          <a:xfrm>
            <a:off x="3329232" y="5525304"/>
            <a:ext cx="553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chemeClr val="bg1"/>
                </a:solidFill>
              </a:rPr>
              <a:t>Table 1. Top 7 Account by In Degree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47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AB561E-7144-46A2-97F6-770C9B6404FE}"/>
              </a:ext>
            </a:extLst>
          </p:cNvPr>
          <p:cNvSpPr/>
          <p:nvPr/>
        </p:nvSpPr>
        <p:spPr>
          <a:xfrm>
            <a:off x="0" y="1700115"/>
            <a:ext cx="12191999" cy="5167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D0B54-A27F-4E5F-B02C-BE06BC6D4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Findings: Community Detection</a:t>
            </a:r>
            <a:endParaRPr lang="zh-TW" alt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0AC0E1-79A5-4A01-B197-7A8524DA8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732944"/>
            <a:ext cx="5029200" cy="5029200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E2A1D9-1CEE-445D-8D67-D0F812010D1D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5943601" cy="438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Questrial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sz="2600" dirty="0">
              <a:solidFill>
                <a:schemeClr val="tx1"/>
              </a:solidFill>
            </a:endParaRPr>
          </a:p>
          <a:p>
            <a:r>
              <a:rPr lang="en-US" altLang="zh-TW" sz="2600" dirty="0">
                <a:solidFill>
                  <a:schemeClr val="tx1"/>
                </a:solidFill>
              </a:rPr>
              <a:t>We identified 5 groups within the original network.</a:t>
            </a:r>
          </a:p>
          <a:p>
            <a:pPr lvl="1"/>
            <a:r>
              <a:rPr lang="en-US" altLang="zh-TW" sz="2200" dirty="0">
                <a:solidFill>
                  <a:schemeClr val="tx1"/>
                </a:solidFill>
              </a:rPr>
              <a:t>4 out of 5 groups were predominantly EU and NA.</a:t>
            </a:r>
          </a:p>
          <a:p>
            <a:pPr lvl="1"/>
            <a:endParaRPr lang="en-US" altLang="zh-TW" sz="2200" dirty="0">
              <a:solidFill>
                <a:schemeClr val="tx1"/>
              </a:solidFill>
            </a:endParaRPr>
          </a:p>
          <a:p>
            <a:pPr lvl="1"/>
            <a:r>
              <a:rPr lang="en-US" altLang="zh-TW" sz="2200" dirty="0">
                <a:solidFill>
                  <a:schemeClr val="tx1"/>
                </a:solidFill>
              </a:rPr>
              <a:t>The only group with higher concentration of Asian accounts is sparsely connected.</a:t>
            </a:r>
            <a:endParaRPr lang="zh-TW" altLang="en-US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34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22">
            <a:extLst>
              <a:ext uri="{FF2B5EF4-FFF2-40B4-BE49-F238E27FC236}">
                <a16:creationId xmlns:a16="http://schemas.microsoft.com/office/drawing/2014/main" id="{95D8C815-905D-4ED3-A51C-3782B055F37F}"/>
              </a:ext>
            </a:extLst>
          </p:cNvPr>
          <p:cNvSpPr/>
          <p:nvPr/>
        </p:nvSpPr>
        <p:spPr>
          <a:xfrm>
            <a:off x="0" y="0"/>
            <a:ext cx="12192000" cy="8506669"/>
          </a:xfrm>
          <a:prstGeom prst="rect">
            <a:avLst/>
          </a:prstGeom>
          <a:blipFill dpi="0" rotWithShape="1">
            <a:blip r:embed="rId2">
              <a:alphaModFix amt="12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ChalkSketch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D0B54-A27F-4E5F-B02C-BE06BC6D4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Findings: Community Detection</a:t>
            </a:r>
            <a:endParaRPr lang="zh-TW" alt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C6E80F8-C83A-4CAE-89C1-899FEA0911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864159"/>
              </p:ext>
            </p:extLst>
          </p:nvPr>
        </p:nvGraphicFramePr>
        <p:xfrm>
          <a:off x="427642" y="1775527"/>
          <a:ext cx="11289876" cy="3315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0012">
                  <a:extLst>
                    <a:ext uri="{9D8B030D-6E8A-4147-A177-3AD203B41FA5}">
                      <a16:colId xmlns:a16="http://schemas.microsoft.com/office/drawing/2014/main" val="3666890133"/>
                    </a:ext>
                  </a:extLst>
                </a:gridCol>
                <a:gridCol w="4769962">
                  <a:extLst>
                    <a:ext uri="{9D8B030D-6E8A-4147-A177-3AD203B41FA5}">
                      <a16:colId xmlns:a16="http://schemas.microsoft.com/office/drawing/2014/main" val="1926705466"/>
                    </a:ext>
                  </a:extLst>
                </a:gridCol>
                <a:gridCol w="5099902">
                  <a:extLst>
                    <a:ext uri="{9D8B030D-6E8A-4147-A177-3AD203B41FA5}">
                      <a16:colId xmlns:a16="http://schemas.microsoft.com/office/drawing/2014/main" val="4097475328"/>
                    </a:ext>
                  </a:extLst>
                </a:gridCol>
              </a:tblGrid>
              <a:tr h="4859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Group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Description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</a:rPr>
                        <a:t>Influential Accounts</a:t>
                      </a:r>
                      <a:endParaRPr lang="zh-TW" sz="1800" b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8120234"/>
                  </a:ext>
                </a:extLst>
              </a:tr>
              <a:tr h="520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4" action="ppaction://hlinksldjump"/>
                        </a:rPr>
                        <a:t>1</a:t>
                      </a:r>
                      <a:endParaRPr lang="zh-TW" sz="18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European/North American Professional Players and Developers.</a:t>
                      </a:r>
                      <a:endParaRPr lang="zh-TW" sz="18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i="1" kern="100" dirty="0" err="1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aphromoo</a:t>
                      </a:r>
                      <a:r>
                        <a:rPr lang="en-US" altLang="zh-TW" sz="1800" i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kern="100" dirty="0" err="1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RiotPhreak</a:t>
                      </a:r>
                      <a:r>
                        <a:rPr lang="en-US" altLang="zh-TW" sz="1800" i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kern="100" dirty="0" err="1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RiotJatt</a:t>
                      </a:r>
                      <a:r>
                        <a:rPr lang="en-US" altLang="zh-TW" sz="1800" i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kern="100" dirty="0" err="1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RiottKobe</a:t>
                      </a:r>
                      <a:r>
                        <a:rPr lang="en-US" altLang="zh-TW" sz="1800" i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zh-TW" sz="1800" i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3454045"/>
                  </a:ext>
                </a:extLst>
              </a:tr>
              <a:tr h="520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5" action="ppaction://hlinksldjump"/>
                        </a:rPr>
                        <a:t>2</a:t>
                      </a:r>
                      <a:endParaRPr lang="zh-TW" sz="18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Corporate Accounts and Official Professional Teams from EU/NA</a:t>
                      </a:r>
                      <a:endParaRPr lang="zh-TW" sz="18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i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Twitch, </a:t>
                      </a:r>
                      <a:r>
                        <a:rPr lang="en-US" altLang="zh-TW" sz="1800" i="1" kern="100" dirty="0" err="1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RiotGames</a:t>
                      </a:r>
                      <a:r>
                        <a:rPr lang="en-US" altLang="zh-TW" sz="1800" i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, FNATIC, </a:t>
                      </a:r>
                      <a:r>
                        <a:rPr lang="en-US" altLang="zh-TW" sz="1800" i="1" kern="100" dirty="0" err="1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LeagueOfLegends</a:t>
                      </a:r>
                      <a:endParaRPr lang="zh-TW" sz="1800" i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3684360"/>
                  </a:ext>
                </a:extLst>
              </a:tr>
              <a:tr h="308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6" action="ppaction://hlinksldjump"/>
                        </a:rPr>
                        <a:t>3</a:t>
                      </a:r>
                      <a:endParaRPr lang="zh-TW" sz="18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Asian Teams and Sponsors</a:t>
                      </a: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i="1" kern="100" dirty="0" err="1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LOL_Tigers</a:t>
                      </a:r>
                      <a:r>
                        <a:rPr lang="en-US" altLang="zh-TW" sz="1800" i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zh-TW" sz="1800" i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2365054"/>
                  </a:ext>
                </a:extLst>
              </a:tr>
              <a:tr h="5201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7" action="ppaction://hlinksldjump"/>
                        </a:rPr>
                        <a:t>4</a:t>
                      </a:r>
                      <a:endParaRPr lang="zh-TW" sz="18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European/Korean Professional Players and Casters</a:t>
                      </a:r>
                      <a:endParaRPr lang="zh-TW" sz="18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i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G2Trick, </a:t>
                      </a:r>
                      <a:r>
                        <a:rPr lang="en-US" altLang="zh-TW" sz="1800" i="1" kern="100" dirty="0" err="1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AlphariLoL</a:t>
                      </a:r>
                      <a:r>
                        <a:rPr lang="en-US" altLang="zh-TW" sz="1800" i="1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TW" sz="1800" i="1" kern="100" dirty="0" err="1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PowerOfEvil</a:t>
                      </a:r>
                      <a:endParaRPr lang="zh-TW" sz="1800" i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0548"/>
                  </a:ext>
                </a:extLst>
              </a:tr>
              <a:tr h="3089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  <a:hlinkClick r:id="rId8" action="ppaction://hlinksldjump"/>
                        </a:rPr>
                        <a:t>5</a:t>
                      </a:r>
                      <a:endParaRPr lang="zh-TW" sz="18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European Coaches and Casual Players</a:t>
                      </a:r>
                      <a:endParaRPr lang="zh-TW" sz="1800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800" i="1" kern="100" dirty="0" err="1">
                          <a:solidFill>
                            <a:schemeClr val="bg1"/>
                          </a:solidFill>
                          <a:effectLst/>
                          <a:latin typeface="Questrial" panose="02000000000000000000" pitchFamily="50" charset="0"/>
                          <a:ea typeface="+mn-ea"/>
                          <a:cs typeface="Times New Roman" panose="02020603050405020304" pitchFamily="18" charset="0"/>
                        </a:rPr>
                        <a:t>OdoamneLoL</a:t>
                      </a:r>
                      <a:endParaRPr lang="zh-TW" sz="1800" i="1" kern="100" dirty="0">
                        <a:solidFill>
                          <a:schemeClr val="bg1"/>
                        </a:solidFill>
                        <a:effectLst/>
                        <a:latin typeface="Questrial" panose="02000000000000000000" pitchFamily="50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6403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1225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AF46C265-8498-449C-8D1A-215F44F8B9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70" r="19202"/>
          <a:stretch/>
        </p:blipFill>
        <p:spPr>
          <a:xfrm>
            <a:off x="7202078" y="0"/>
            <a:ext cx="498992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71C805-CC82-4279-AA79-DD9A7C1A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Conclusion</a:t>
            </a:r>
            <a:endParaRPr lang="zh-TW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0E0B6-8894-438C-B555-78EE4603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63878" cy="4351338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Top influencers are from either NA or EU.</a:t>
            </a:r>
          </a:p>
          <a:p>
            <a:pPr lvl="1"/>
            <a:r>
              <a:rPr lang="en-US" altLang="zh-TW" sz="2000" dirty="0"/>
              <a:t>Professional players, developers, commentators</a:t>
            </a:r>
          </a:p>
          <a:p>
            <a:r>
              <a:rPr lang="en-US" altLang="zh-TW" sz="2400" dirty="0"/>
              <a:t>The majority of the nodes are from NA or EU.</a:t>
            </a:r>
          </a:p>
          <a:p>
            <a:pPr lvl="1"/>
            <a:r>
              <a:rPr lang="en-US" altLang="zh-TW" sz="2000" dirty="0"/>
              <a:t>Game updates are usually released in English.</a:t>
            </a:r>
          </a:p>
          <a:p>
            <a:r>
              <a:rPr lang="en-US" altLang="zh-TW" sz="2400" dirty="0"/>
              <a:t>The Asian group is the smallest.</a:t>
            </a:r>
          </a:p>
          <a:p>
            <a:pPr lvl="1"/>
            <a:r>
              <a:rPr lang="en-US" altLang="zh-TW" sz="2000" dirty="0"/>
              <a:t>The connections within this group are very sparse.</a:t>
            </a:r>
          </a:p>
          <a:p>
            <a:endParaRPr lang="en-US" altLang="zh-TW" sz="2400" dirty="0"/>
          </a:p>
          <a:p>
            <a:r>
              <a:rPr lang="en-US" altLang="zh-TW" sz="2400" dirty="0"/>
              <a:t>If Riot wishes to expand outside NA or EU, they should consider platforms other than Twitter.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10852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43685" y="2905184"/>
            <a:ext cx="33264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Impact" panose="020B0806030902050204" pitchFamily="34" charset="0"/>
                <a:cs typeface="FrankRuehl" panose="020E0503060101010101" pitchFamily="34" charset="-79"/>
              </a:rPr>
              <a:t>Questions?</a:t>
            </a:r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B66D3BEA-694B-430F-A127-D5E75987D2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255616">
            <a:off x="6598724" y="1175364"/>
            <a:ext cx="4198620" cy="3619498"/>
          </a:xfrm>
          <a:custGeom>
            <a:avLst/>
            <a:gdLst>
              <a:gd name="connsiteX0" fmla="*/ 904875 w 4198620"/>
              <a:gd name="connsiteY0" fmla="*/ 0 h 3619498"/>
              <a:gd name="connsiteX1" fmla="*/ 3293745 w 4198620"/>
              <a:gd name="connsiteY1" fmla="*/ 0 h 3619498"/>
              <a:gd name="connsiteX2" fmla="*/ 4198620 w 4198620"/>
              <a:gd name="connsiteY2" fmla="*/ 1809749 h 3619498"/>
              <a:gd name="connsiteX3" fmla="*/ 3293745 w 4198620"/>
              <a:gd name="connsiteY3" fmla="*/ 3619498 h 3619498"/>
              <a:gd name="connsiteX4" fmla="*/ 904875 w 4198620"/>
              <a:gd name="connsiteY4" fmla="*/ 3619498 h 3619498"/>
              <a:gd name="connsiteX5" fmla="*/ 0 w 4198620"/>
              <a:gd name="connsiteY5" fmla="*/ 1809749 h 361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8620" h="3619498">
                <a:moveTo>
                  <a:pt x="904875" y="0"/>
                </a:moveTo>
                <a:lnTo>
                  <a:pt x="3293745" y="0"/>
                </a:lnTo>
                <a:lnTo>
                  <a:pt x="4198620" y="1809749"/>
                </a:lnTo>
                <a:lnTo>
                  <a:pt x="3293745" y="3619498"/>
                </a:lnTo>
                <a:lnTo>
                  <a:pt x="904875" y="3619498"/>
                </a:lnTo>
                <a:lnTo>
                  <a:pt x="0" y="1809749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61">
            <a:extLst>
              <a:ext uri="{FF2B5EF4-FFF2-40B4-BE49-F238E27FC236}">
                <a16:creationId xmlns:a16="http://schemas.microsoft.com/office/drawing/2014/main" id="{691800D1-7402-4B74-AE63-244B2AD2E2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237927">
            <a:off x="6763824" y="1401614"/>
            <a:ext cx="4198620" cy="3619498"/>
          </a:xfrm>
          <a:custGeom>
            <a:avLst/>
            <a:gdLst>
              <a:gd name="connsiteX0" fmla="*/ 904875 w 4198620"/>
              <a:gd name="connsiteY0" fmla="*/ 0 h 3619498"/>
              <a:gd name="connsiteX1" fmla="*/ 3293745 w 4198620"/>
              <a:gd name="connsiteY1" fmla="*/ 0 h 3619498"/>
              <a:gd name="connsiteX2" fmla="*/ 4198620 w 4198620"/>
              <a:gd name="connsiteY2" fmla="*/ 1809749 h 3619498"/>
              <a:gd name="connsiteX3" fmla="*/ 3293745 w 4198620"/>
              <a:gd name="connsiteY3" fmla="*/ 3619498 h 3619498"/>
              <a:gd name="connsiteX4" fmla="*/ 904875 w 4198620"/>
              <a:gd name="connsiteY4" fmla="*/ 3619498 h 3619498"/>
              <a:gd name="connsiteX5" fmla="*/ 0 w 4198620"/>
              <a:gd name="connsiteY5" fmla="*/ 1809749 h 361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8620" h="3619498">
                <a:moveTo>
                  <a:pt x="904875" y="0"/>
                </a:moveTo>
                <a:lnTo>
                  <a:pt x="3293745" y="0"/>
                </a:lnTo>
                <a:lnTo>
                  <a:pt x="4198620" y="1809749"/>
                </a:lnTo>
                <a:lnTo>
                  <a:pt x="3293745" y="3619498"/>
                </a:lnTo>
                <a:lnTo>
                  <a:pt x="904875" y="3619498"/>
                </a:lnTo>
                <a:lnTo>
                  <a:pt x="0" y="1809749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62">
            <a:extLst>
              <a:ext uri="{FF2B5EF4-FFF2-40B4-BE49-F238E27FC236}">
                <a16:creationId xmlns:a16="http://schemas.microsoft.com/office/drawing/2014/main" id="{11166F50-4B82-406E-AF91-AEAF5544D0E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793979">
            <a:off x="7175105" y="1613450"/>
            <a:ext cx="4198620" cy="3619498"/>
          </a:xfrm>
          <a:custGeom>
            <a:avLst/>
            <a:gdLst>
              <a:gd name="connsiteX0" fmla="*/ 904875 w 4198620"/>
              <a:gd name="connsiteY0" fmla="*/ 0 h 3619498"/>
              <a:gd name="connsiteX1" fmla="*/ 3293745 w 4198620"/>
              <a:gd name="connsiteY1" fmla="*/ 0 h 3619498"/>
              <a:gd name="connsiteX2" fmla="*/ 4198620 w 4198620"/>
              <a:gd name="connsiteY2" fmla="*/ 1809749 h 3619498"/>
              <a:gd name="connsiteX3" fmla="*/ 3293745 w 4198620"/>
              <a:gd name="connsiteY3" fmla="*/ 3619498 h 3619498"/>
              <a:gd name="connsiteX4" fmla="*/ 904875 w 4198620"/>
              <a:gd name="connsiteY4" fmla="*/ 3619498 h 3619498"/>
              <a:gd name="connsiteX5" fmla="*/ 0 w 4198620"/>
              <a:gd name="connsiteY5" fmla="*/ 1809749 h 361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8620" h="3619498">
                <a:moveTo>
                  <a:pt x="904875" y="0"/>
                </a:moveTo>
                <a:lnTo>
                  <a:pt x="3293745" y="0"/>
                </a:lnTo>
                <a:lnTo>
                  <a:pt x="4198620" y="1809749"/>
                </a:lnTo>
                <a:lnTo>
                  <a:pt x="3293745" y="3619498"/>
                </a:lnTo>
                <a:lnTo>
                  <a:pt x="904875" y="3619498"/>
                </a:lnTo>
                <a:lnTo>
                  <a:pt x="0" y="1809749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63">
            <a:extLst>
              <a:ext uri="{FF2B5EF4-FFF2-40B4-BE49-F238E27FC236}">
                <a16:creationId xmlns:a16="http://schemas.microsoft.com/office/drawing/2014/main" id="{A672F8B0-56E7-4665-9659-F6A4A536C1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532065">
            <a:off x="7391005" y="2096050"/>
            <a:ext cx="4198620" cy="3619498"/>
          </a:xfrm>
          <a:custGeom>
            <a:avLst/>
            <a:gdLst>
              <a:gd name="connsiteX0" fmla="*/ 904875 w 4198620"/>
              <a:gd name="connsiteY0" fmla="*/ 0 h 3619498"/>
              <a:gd name="connsiteX1" fmla="*/ 3293745 w 4198620"/>
              <a:gd name="connsiteY1" fmla="*/ 0 h 3619498"/>
              <a:gd name="connsiteX2" fmla="*/ 4198620 w 4198620"/>
              <a:gd name="connsiteY2" fmla="*/ 1809749 h 3619498"/>
              <a:gd name="connsiteX3" fmla="*/ 3293745 w 4198620"/>
              <a:gd name="connsiteY3" fmla="*/ 3619498 h 3619498"/>
              <a:gd name="connsiteX4" fmla="*/ 904875 w 4198620"/>
              <a:gd name="connsiteY4" fmla="*/ 3619498 h 3619498"/>
              <a:gd name="connsiteX5" fmla="*/ 0 w 4198620"/>
              <a:gd name="connsiteY5" fmla="*/ 1809749 h 361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98620" h="3619498">
                <a:moveTo>
                  <a:pt x="904875" y="0"/>
                </a:moveTo>
                <a:lnTo>
                  <a:pt x="3293745" y="0"/>
                </a:lnTo>
                <a:lnTo>
                  <a:pt x="4198620" y="1809749"/>
                </a:lnTo>
                <a:lnTo>
                  <a:pt x="3293745" y="3619498"/>
                </a:lnTo>
                <a:lnTo>
                  <a:pt x="904875" y="3619498"/>
                </a:lnTo>
                <a:lnTo>
                  <a:pt x="0" y="1809749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组合 17">
            <a:extLst>
              <a:ext uri="{FF2B5EF4-FFF2-40B4-BE49-F238E27FC236}">
                <a16:creationId xmlns:a16="http://schemas.microsoft.com/office/drawing/2014/main" id="{5A19E5EA-DDC1-40EF-9894-582CC004379C}"/>
              </a:ext>
            </a:extLst>
          </p:cNvPr>
          <p:cNvGrpSpPr/>
          <p:nvPr/>
        </p:nvGrpSpPr>
        <p:grpSpPr>
          <a:xfrm rot="8725126">
            <a:off x="5921369" y="3826184"/>
            <a:ext cx="640270" cy="972157"/>
            <a:chOff x="1855712" y="-102130"/>
            <a:chExt cx="1318978" cy="2002677"/>
          </a:xfrm>
        </p:grpSpPr>
        <p:pic>
          <p:nvPicPr>
            <p:cNvPr id="14" name="图片 16">
              <a:extLst>
                <a:ext uri="{FF2B5EF4-FFF2-40B4-BE49-F238E27FC236}">
                  <a16:creationId xmlns:a16="http://schemas.microsoft.com/office/drawing/2014/main" id="{957E3354-47DB-4ED0-8A97-537475B7B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9" t="14807" r="53184" b="85017"/>
            <a:stretch>
              <a:fillRect/>
            </a:stretch>
          </p:blipFill>
          <p:spPr>
            <a:xfrm>
              <a:off x="3146899" y="-102130"/>
              <a:ext cx="8220" cy="12092"/>
            </a:xfrm>
            <a:custGeom>
              <a:avLst/>
              <a:gdLst>
                <a:gd name="connsiteX0" fmla="*/ 8220 w 8220"/>
                <a:gd name="connsiteY0" fmla="*/ 0 h 12092"/>
                <a:gd name="connsiteX1" fmla="*/ 6265 w 8220"/>
                <a:gd name="connsiteY1" fmla="*/ 9644 h 12092"/>
                <a:gd name="connsiteX2" fmla="*/ 0 w 8220"/>
                <a:gd name="connsiteY2" fmla="*/ 12092 h 12092"/>
                <a:gd name="connsiteX3" fmla="*/ 8220 w 8220"/>
                <a:gd name="connsiteY3" fmla="*/ 0 h 1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20" h="12092">
                  <a:moveTo>
                    <a:pt x="8220" y="0"/>
                  </a:moveTo>
                  <a:lnTo>
                    <a:pt x="6265" y="9644"/>
                  </a:lnTo>
                  <a:lnTo>
                    <a:pt x="0" y="12092"/>
                  </a:lnTo>
                  <a:lnTo>
                    <a:pt x="8220" y="0"/>
                  </a:lnTo>
                  <a:close/>
                </a:path>
              </a:pathLst>
            </a:custGeom>
          </p:spPr>
        </p:pic>
        <p:pic>
          <p:nvPicPr>
            <p:cNvPr id="15" name="图片 15">
              <a:extLst>
                <a:ext uri="{FF2B5EF4-FFF2-40B4-BE49-F238E27FC236}">
                  <a16:creationId xmlns:a16="http://schemas.microsoft.com/office/drawing/2014/main" id="{E7AE8327-C171-4F5C-8CCE-6931C4885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5" t="14825" r="53023" b="84572"/>
            <a:stretch>
              <a:fillRect/>
            </a:stretch>
          </p:blipFill>
          <p:spPr>
            <a:xfrm>
              <a:off x="3146487" y="-100897"/>
              <a:ext cx="28203" cy="41344"/>
            </a:xfrm>
            <a:custGeom>
              <a:avLst/>
              <a:gdLst>
                <a:gd name="connsiteX0" fmla="*/ 28203 w 28203"/>
                <a:gd name="connsiteY0" fmla="*/ 0 h 41344"/>
                <a:gd name="connsiteX1" fmla="*/ 0 w 28203"/>
                <a:gd name="connsiteY1" fmla="*/ 41344 h 41344"/>
                <a:gd name="connsiteX2" fmla="*/ 6678 w 28203"/>
                <a:gd name="connsiteY2" fmla="*/ 8411 h 41344"/>
                <a:gd name="connsiteX3" fmla="*/ 28203 w 28203"/>
                <a:gd name="connsiteY3" fmla="*/ 0 h 4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03" h="41344">
                  <a:moveTo>
                    <a:pt x="28203" y="0"/>
                  </a:moveTo>
                  <a:lnTo>
                    <a:pt x="0" y="41344"/>
                  </a:lnTo>
                  <a:lnTo>
                    <a:pt x="6678" y="8411"/>
                  </a:lnTo>
                  <a:lnTo>
                    <a:pt x="28203" y="0"/>
                  </a:lnTo>
                  <a:close/>
                </a:path>
              </a:pathLst>
            </a:custGeom>
          </p:spPr>
        </p:pic>
        <p:pic>
          <p:nvPicPr>
            <p:cNvPr id="16" name="图片 14">
              <a:extLst>
                <a:ext uri="{FF2B5EF4-FFF2-40B4-BE49-F238E27FC236}">
                  <a16:creationId xmlns:a16="http://schemas.microsoft.com/office/drawing/2014/main" id="{DCCB2FE4-4AEE-4311-9D81-8749AA365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70781" y="-90037"/>
              <a:ext cx="1276119" cy="1875329"/>
            </a:xfrm>
            <a:custGeom>
              <a:avLst/>
              <a:gdLst>
                <a:gd name="connsiteX0" fmla="*/ 1276119 w 1276119"/>
                <a:gd name="connsiteY0" fmla="*/ 0 h 1875329"/>
                <a:gd name="connsiteX1" fmla="*/ 1348 w 1276119"/>
                <a:gd name="connsiteY1" fmla="*/ 1875329 h 1875329"/>
                <a:gd name="connsiteX2" fmla="*/ 0 w 1276119"/>
                <a:gd name="connsiteY2" fmla="*/ 498659 h 1875329"/>
                <a:gd name="connsiteX3" fmla="*/ 1276119 w 1276119"/>
                <a:gd name="connsiteY3" fmla="*/ 0 h 1875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119" h="1875329">
                  <a:moveTo>
                    <a:pt x="1276119" y="0"/>
                  </a:moveTo>
                  <a:lnTo>
                    <a:pt x="1348" y="1875329"/>
                  </a:lnTo>
                  <a:lnTo>
                    <a:pt x="0" y="498659"/>
                  </a:lnTo>
                  <a:lnTo>
                    <a:pt x="1276119" y="0"/>
                  </a:lnTo>
                  <a:close/>
                </a:path>
              </a:pathLst>
            </a:custGeom>
          </p:spPr>
        </p:pic>
        <p:pic>
          <p:nvPicPr>
            <p:cNvPr id="17" name="图片 13">
              <a:extLst>
                <a:ext uri="{FF2B5EF4-FFF2-40B4-BE49-F238E27FC236}">
                  <a16:creationId xmlns:a16="http://schemas.microsoft.com/office/drawing/2014/main" id="{FC454BA4-6335-46CF-ABB2-967E7F6F6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55712" y="-59552"/>
              <a:ext cx="1290775" cy="1960099"/>
            </a:xfrm>
            <a:custGeom>
              <a:avLst/>
              <a:gdLst>
                <a:gd name="connsiteX0" fmla="*/ 1290775 w 1290775"/>
                <a:gd name="connsiteY0" fmla="*/ 0 h 1960099"/>
                <a:gd name="connsiteX1" fmla="*/ 893343 w 1290775"/>
                <a:gd name="connsiteY1" fmla="*/ 1960099 h 1960099"/>
                <a:gd name="connsiteX2" fmla="*/ 0 w 1290775"/>
                <a:gd name="connsiteY2" fmla="*/ 1868995 h 1960099"/>
                <a:gd name="connsiteX3" fmla="*/ 16417 w 1290775"/>
                <a:gd name="connsiteY3" fmla="*/ 1844844 h 1960099"/>
                <a:gd name="connsiteX4" fmla="*/ 16440 w 1290775"/>
                <a:gd name="connsiteY4" fmla="*/ 1868097 h 1960099"/>
                <a:gd name="connsiteX5" fmla="*/ 1290775 w 1290775"/>
                <a:gd name="connsiteY5" fmla="*/ 0 h 196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775" h="1960099">
                  <a:moveTo>
                    <a:pt x="1290775" y="0"/>
                  </a:moveTo>
                  <a:lnTo>
                    <a:pt x="893343" y="1960099"/>
                  </a:lnTo>
                  <a:lnTo>
                    <a:pt x="0" y="1868995"/>
                  </a:lnTo>
                  <a:lnTo>
                    <a:pt x="16417" y="1844844"/>
                  </a:lnTo>
                  <a:lnTo>
                    <a:pt x="16440" y="1868097"/>
                  </a:lnTo>
                  <a:lnTo>
                    <a:pt x="1290775" y="0"/>
                  </a:lnTo>
                  <a:close/>
                </a:path>
              </a:pathLst>
            </a:custGeom>
          </p:spPr>
        </p:pic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7D137882-9127-47F4-B96E-9E886D098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72128" y="-92486"/>
              <a:ext cx="1281036" cy="1901030"/>
            </a:xfrm>
            <a:custGeom>
              <a:avLst/>
              <a:gdLst>
                <a:gd name="connsiteX0" fmla="*/ 1281036 w 1281036"/>
                <a:gd name="connsiteY0" fmla="*/ 0 h 1901030"/>
                <a:gd name="connsiteX1" fmla="*/ 1274358 w 1281036"/>
                <a:gd name="connsiteY1" fmla="*/ 32933 h 1901030"/>
                <a:gd name="connsiteX2" fmla="*/ 23 w 1281036"/>
                <a:gd name="connsiteY2" fmla="*/ 1901030 h 1901030"/>
                <a:gd name="connsiteX3" fmla="*/ 0 w 1281036"/>
                <a:gd name="connsiteY3" fmla="*/ 1877777 h 1901030"/>
                <a:gd name="connsiteX4" fmla="*/ 1274771 w 1281036"/>
                <a:gd name="connsiteY4" fmla="*/ 2448 h 1901030"/>
                <a:gd name="connsiteX5" fmla="*/ 1281036 w 1281036"/>
                <a:gd name="connsiteY5" fmla="*/ 0 h 190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1036" h="1901030">
                  <a:moveTo>
                    <a:pt x="1281036" y="0"/>
                  </a:moveTo>
                  <a:lnTo>
                    <a:pt x="1274358" y="32933"/>
                  </a:lnTo>
                  <a:lnTo>
                    <a:pt x="23" y="1901030"/>
                  </a:lnTo>
                  <a:lnTo>
                    <a:pt x="0" y="1877777"/>
                  </a:lnTo>
                  <a:lnTo>
                    <a:pt x="1274771" y="2448"/>
                  </a:lnTo>
                  <a:lnTo>
                    <a:pt x="1281036" y="0"/>
                  </a:lnTo>
                  <a:close/>
                </a:path>
              </a:pathLst>
            </a:custGeom>
          </p:spPr>
        </p:pic>
      </p:grpSp>
      <p:pic>
        <p:nvPicPr>
          <p:cNvPr id="19" name="图片 56">
            <a:extLst>
              <a:ext uri="{FF2B5EF4-FFF2-40B4-BE49-F238E27FC236}">
                <a16:creationId xmlns:a16="http://schemas.microsoft.com/office/drawing/2014/main" id="{0BD6FEF2-C36B-465F-8647-B1216DEBCE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03" t="8566" r="21830" b="91258"/>
          <a:stretch>
            <a:fillRect/>
          </a:stretch>
        </p:blipFill>
        <p:spPr>
          <a:xfrm rot="19255616">
            <a:off x="9988512" y="1470712"/>
            <a:ext cx="8220" cy="12092"/>
          </a:xfrm>
          <a:custGeom>
            <a:avLst/>
            <a:gdLst>
              <a:gd name="connsiteX0" fmla="*/ 8220 w 8220"/>
              <a:gd name="connsiteY0" fmla="*/ 0 h 12092"/>
              <a:gd name="connsiteX1" fmla="*/ 6264 w 8220"/>
              <a:gd name="connsiteY1" fmla="*/ 9644 h 12092"/>
              <a:gd name="connsiteX2" fmla="*/ 0 w 8220"/>
              <a:gd name="connsiteY2" fmla="*/ 12092 h 12092"/>
              <a:gd name="connsiteX3" fmla="*/ 8220 w 8220"/>
              <a:gd name="connsiteY3" fmla="*/ 0 h 1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20" h="12092">
                <a:moveTo>
                  <a:pt x="8220" y="0"/>
                </a:moveTo>
                <a:lnTo>
                  <a:pt x="6264" y="9644"/>
                </a:lnTo>
                <a:lnTo>
                  <a:pt x="0" y="12092"/>
                </a:lnTo>
                <a:lnTo>
                  <a:pt x="8220" y="0"/>
                </a:lnTo>
                <a:close/>
              </a:path>
            </a:pathLst>
          </a:custGeom>
        </p:spPr>
      </p:pic>
      <p:pic>
        <p:nvPicPr>
          <p:cNvPr id="20" name="图片 55">
            <a:extLst>
              <a:ext uri="{FF2B5EF4-FFF2-40B4-BE49-F238E27FC236}">
                <a16:creationId xmlns:a16="http://schemas.microsoft.com/office/drawing/2014/main" id="{2824E3B0-0565-4AE9-9108-1EEEEA18BA5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255616">
            <a:off x="9988100" y="1471945"/>
            <a:ext cx="28203" cy="41344"/>
          </a:xfrm>
          <a:custGeom>
            <a:avLst/>
            <a:gdLst>
              <a:gd name="connsiteX0" fmla="*/ 28203 w 28203"/>
              <a:gd name="connsiteY0" fmla="*/ 0 h 41344"/>
              <a:gd name="connsiteX1" fmla="*/ 0 w 28203"/>
              <a:gd name="connsiteY1" fmla="*/ 41344 h 41344"/>
              <a:gd name="connsiteX2" fmla="*/ 6677 w 28203"/>
              <a:gd name="connsiteY2" fmla="*/ 8411 h 41344"/>
              <a:gd name="connsiteX3" fmla="*/ 28203 w 28203"/>
              <a:gd name="connsiteY3" fmla="*/ 0 h 41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03" h="41344">
                <a:moveTo>
                  <a:pt x="28203" y="0"/>
                </a:moveTo>
                <a:lnTo>
                  <a:pt x="0" y="41344"/>
                </a:lnTo>
                <a:lnTo>
                  <a:pt x="6677" y="8411"/>
                </a:lnTo>
                <a:lnTo>
                  <a:pt x="28203" y="0"/>
                </a:lnTo>
                <a:close/>
              </a:path>
            </a:pathLst>
          </a:custGeom>
        </p:spPr>
      </p:pic>
      <p:grpSp>
        <p:nvGrpSpPr>
          <p:cNvPr id="21" name="组合 60">
            <a:extLst>
              <a:ext uri="{FF2B5EF4-FFF2-40B4-BE49-F238E27FC236}">
                <a16:creationId xmlns:a16="http://schemas.microsoft.com/office/drawing/2014/main" id="{94BF23BA-8CD7-4F58-863B-FEC5A5C062CF}"/>
              </a:ext>
            </a:extLst>
          </p:cNvPr>
          <p:cNvGrpSpPr/>
          <p:nvPr/>
        </p:nvGrpSpPr>
        <p:grpSpPr>
          <a:xfrm rot="6500382">
            <a:off x="6313730" y="1135569"/>
            <a:ext cx="569986" cy="864619"/>
            <a:chOff x="8218414" y="599542"/>
            <a:chExt cx="1303888" cy="1977884"/>
          </a:xfrm>
        </p:grpSpPr>
        <p:pic>
          <p:nvPicPr>
            <p:cNvPr id="22" name="图片 54">
              <a:extLst>
                <a:ext uri="{FF2B5EF4-FFF2-40B4-BE49-F238E27FC236}">
                  <a16:creationId xmlns:a16="http://schemas.microsoft.com/office/drawing/2014/main" id="{51E82E02-2F71-4294-8DB0-DB402477F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46183" y="599542"/>
              <a:ext cx="1276119" cy="1875327"/>
            </a:xfrm>
            <a:custGeom>
              <a:avLst/>
              <a:gdLst>
                <a:gd name="connsiteX0" fmla="*/ 1276119 w 1276119"/>
                <a:gd name="connsiteY0" fmla="*/ 0 h 1875327"/>
                <a:gd name="connsiteX1" fmla="*/ 1349 w 1276119"/>
                <a:gd name="connsiteY1" fmla="*/ 1875327 h 1875327"/>
                <a:gd name="connsiteX2" fmla="*/ 0 w 1276119"/>
                <a:gd name="connsiteY2" fmla="*/ 498659 h 1875327"/>
                <a:gd name="connsiteX3" fmla="*/ 1276119 w 1276119"/>
                <a:gd name="connsiteY3" fmla="*/ 0 h 18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119" h="1875327">
                  <a:moveTo>
                    <a:pt x="1276119" y="0"/>
                  </a:moveTo>
                  <a:lnTo>
                    <a:pt x="1349" y="1875327"/>
                  </a:lnTo>
                  <a:lnTo>
                    <a:pt x="0" y="498659"/>
                  </a:lnTo>
                  <a:lnTo>
                    <a:pt x="1276119" y="0"/>
                  </a:lnTo>
                  <a:close/>
                </a:path>
              </a:pathLst>
            </a:custGeom>
          </p:spPr>
        </p:pic>
        <p:pic>
          <p:nvPicPr>
            <p:cNvPr id="23" name="图片 53">
              <a:extLst>
                <a:ext uri="{FF2B5EF4-FFF2-40B4-BE49-F238E27FC236}">
                  <a16:creationId xmlns:a16="http://schemas.microsoft.com/office/drawing/2014/main" id="{7E7A94D9-BCF6-4712-BF46-275AA4B53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218414" y="617327"/>
              <a:ext cx="1290775" cy="1960099"/>
            </a:xfrm>
            <a:custGeom>
              <a:avLst/>
              <a:gdLst>
                <a:gd name="connsiteX0" fmla="*/ 1290775 w 1290775"/>
                <a:gd name="connsiteY0" fmla="*/ 0 h 1960099"/>
                <a:gd name="connsiteX1" fmla="*/ 893342 w 1290775"/>
                <a:gd name="connsiteY1" fmla="*/ 1960099 h 1960099"/>
                <a:gd name="connsiteX2" fmla="*/ 0 w 1290775"/>
                <a:gd name="connsiteY2" fmla="*/ 1868995 h 1960099"/>
                <a:gd name="connsiteX3" fmla="*/ 16418 w 1290775"/>
                <a:gd name="connsiteY3" fmla="*/ 1844842 h 1960099"/>
                <a:gd name="connsiteX4" fmla="*/ 16441 w 1290775"/>
                <a:gd name="connsiteY4" fmla="*/ 1868097 h 1960099"/>
                <a:gd name="connsiteX5" fmla="*/ 1290775 w 1290775"/>
                <a:gd name="connsiteY5" fmla="*/ 0 h 196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775" h="1960099">
                  <a:moveTo>
                    <a:pt x="1290775" y="0"/>
                  </a:moveTo>
                  <a:lnTo>
                    <a:pt x="893342" y="1960099"/>
                  </a:lnTo>
                  <a:lnTo>
                    <a:pt x="0" y="1868995"/>
                  </a:lnTo>
                  <a:lnTo>
                    <a:pt x="16418" y="1844842"/>
                  </a:lnTo>
                  <a:lnTo>
                    <a:pt x="16441" y="1868097"/>
                  </a:lnTo>
                  <a:lnTo>
                    <a:pt x="1290775" y="0"/>
                  </a:lnTo>
                  <a:close/>
                </a:path>
              </a:pathLst>
            </a:custGeom>
          </p:spPr>
        </p:pic>
      </p:grpSp>
      <p:grpSp>
        <p:nvGrpSpPr>
          <p:cNvPr id="24" name="组合 57">
            <a:extLst>
              <a:ext uri="{FF2B5EF4-FFF2-40B4-BE49-F238E27FC236}">
                <a16:creationId xmlns:a16="http://schemas.microsoft.com/office/drawing/2014/main" id="{A53BEE3E-5EDF-42F1-87D1-FBFE771E4D10}"/>
              </a:ext>
            </a:extLst>
          </p:cNvPr>
          <p:cNvGrpSpPr/>
          <p:nvPr/>
        </p:nvGrpSpPr>
        <p:grpSpPr>
          <a:xfrm rot="5616201">
            <a:off x="7565511" y="5795683"/>
            <a:ext cx="469591" cy="713006"/>
            <a:chOff x="3951213" y="1832050"/>
            <a:chExt cx="1318978" cy="2002677"/>
          </a:xfrm>
        </p:grpSpPr>
        <p:pic>
          <p:nvPicPr>
            <p:cNvPr id="25" name="图片 52">
              <a:extLst>
                <a:ext uri="{FF2B5EF4-FFF2-40B4-BE49-F238E27FC236}">
                  <a16:creationId xmlns:a16="http://schemas.microsoft.com/office/drawing/2014/main" id="{2DDAE293-50EB-4EFC-8AE6-08B615DD8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99" t="26714" r="56934" b="73110"/>
            <a:stretch>
              <a:fillRect/>
            </a:stretch>
          </p:blipFill>
          <p:spPr>
            <a:xfrm>
              <a:off x="5242400" y="1832050"/>
              <a:ext cx="8220" cy="12092"/>
            </a:xfrm>
            <a:custGeom>
              <a:avLst/>
              <a:gdLst>
                <a:gd name="connsiteX0" fmla="*/ 8220 w 8220"/>
                <a:gd name="connsiteY0" fmla="*/ 0 h 12092"/>
                <a:gd name="connsiteX1" fmla="*/ 6265 w 8220"/>
                <a:gd name="connsiteY1" fmla="*/ 9644 h 12092"/>
                <a:gd name="connsiteX2" fmla="*/ 0 w 8220"/>
                <a:gd name="connsiteY2" fmla="*/ 12092 h 12092"/>
                <a:gd name="connsiteX3" fmla="*/ 8220 w 8220"/>
                <a:gd name="connsiteY3" fmla="*/ 0 h 1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20" h="12092">
                  <a:moveTo>
                    <a:pt x="8220" y="0"/>
                  </a:moveTo>
                  <a:lnTo>
                    <a:pt x="6265" y="9644"/>
                  </a:lnTo>
                  <a:lnTo>
                    <a:pt x="0" y="12092"/>
                  </a:lnTo>
                  <a:lnTo>
                    <a:pt x="8220" y="0"/>
                  </a:lnTo>
                  <a:close/>
                </a:path>
              </a:pathLst>
            </a:custGeom>
          </p:spPr>
        </p:pic>
        <p:pic>
          <p:nvPicPr>
            <p:cNvPr id="26" name="图片 51">
              <a:extLst>
                <a:ext uri="{FF2B5EF4-FFF2-40B4-BE49-F238E27FC236}">
                  <a16:creationId xmlns:a16="http://schemas.microsoft.com/office/drawing/2014/main" id="{A3C88C91-F89A-43AE-9371-199DCC444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95" t="26732" r="56773" b="72665"/>
            <a:stretch>
              <a:fillRect/>
            </a:stretch>
          </p:blipFill>
          <p:spPr>
            <a:xfrm>
              <a:off x="5241988" y="1833283"/>
              <a:ext cx="28203" cy="41344"/>
            </a:xfrm>
            <a:custGeom>
              <a:avLst/>
              <a:gdLst>
                <a:gd name="connsiteX0" fmla="*/ 28203 w 28203"/>
                <a:gd name="connsiteY0" fmla="*/ 0 h 41344"/>
                <a:gd name="connsiteX1" fmla="*/ 0 w 28203"/>
                <a:gd name="connsiteY1" fmla="*/ 41344 h 41344"/>
                <a:gd name="connsiteX2" fmla="*/ 6678 w 28203"/>
                <a:gd name="connsiteY2" fmla="*/ 8411 h 41344"/>
                <a:gd name="connsiteX3" fmla="*/ 28203 w 28203"/>
                <a:gd name="connsiteY3" fmla="*/ 0 h 4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03" h="41344">
                  <a:moveTo>
                    <a:pt x="28203" y="0"/>
                  </a:moveTo>
                  <a:lnTo>
                    <a:pt x="0" y="41344"/>
                  </a:lnTo>
                  <a:lnTo>
                    <a:pt x="6678" y="8411"/>
                  </a:lnTo>
                  <a:lnTo>
                    <a:pt x="28203" y="0"/>
                  </a:lnTo>
                  <a:close/>
                </a:path>
              </a:pathLst>
            </a:custGeom>
          </p:spPr>
        </p:pic>
        <p:pic>
          <p:nvPicPr>
            <p:cNvPr id="27" name="图片 50">
              <a:extLst>
                <a:ext uri="{FF2B5EF4-FFF2-40B4-BE49-F238E27FC236}">
                  <a16:creationId xmlns:a16="http://schemas.microsoft.com/office/drawing/2014/main" id="{66D0E785-A51D-4045-9F0A-0D19A14A1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66282" y="1844143"/>
              <a:ext cx="1276119" cy="1875329"/>
            </a:xfrm>
            <a:custGeom>
              <a:avLst/>
              <a:gdLst>
                <a:gd name="connsiteX0" fmla="*/ 1276119 w 1276119"/>
                <a:gd name="connsiteY0" fmla="*/ 0 h 1875329"/>
                <a:gd name="connsiteX1" fmla="*/ 1348 w 1276119"/>
                <a:gd name="connsiteY1" fmla="*/ 1875329 h 1875329"/>
                <a:gd name="connsiteX2" fmla="*/ 0 w 1276119"/>
                <a:gd name="connsiteY2" fmla="*/ 498659 h 1875329"/>
                <a:gd name="connsiteX3" fmla="*/ 1276119 w 1276119"/>
                <a:gd name="connsiteY3" fmla="*/ 0 h 1875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119" h="1875329">
                  <a:moveTo>
                    <a:pt x="1276119" y="0"/>
                  </a:moveTo>
                  <a:lnTo>
                    <a:pt x="1348" y="1875329"/>
                  </a:lnTo>
                  <a:lnTo>
                    <a:pt x="0" y="498659"/>
                  </a:lnTo>
                  <a:lnTo>
                    <a:pt x="1276119" y="0"/>
                  </a:lnTo>
                  <a:close/>
                </a:path>
              </a:pathLst>
            </a:custGeom>
          </p:spPr>
        </p:pic>
        <p:pic>
          <p:nvPicPr>
            <p:cNvPr id="28" name="图片 49">
              <a:extLst>
                <a:ext uri="{FF2B5EF4-FFF2-40B4-BE49-F238E27FC236}">
                  <a16:creationId xmlns:a16="http://schemas.microsoft.com/office/drawing/2014/main" id="{DE95EB76-8AF4-4317-AC65-8B5E524DE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4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51213" y="1874628"/>
              <a:ext cx="1290775" cy="1960099"/>
            </a:xfrm>
            <a:custGeom>
              <a:avLst/>
              <a:gdLst>
                <a:gd name="connsiteX0" fmla="*/ 1290775 w 1290775"/>
                <a:gd name="connsiteY0" fmla="*/ 0 h 1960099"/>
                <a:gd name="connsiteX1" fmla="*/ 893343 w 1290775"/>
                <a:gd name="connsiteY1" fmla="*/ 1960099 h 1960099"/>
                <a:gd name="connsiteX2" fmla="*/ 0 w 1290775"/>
                <a:gd name="connsiteY2" fmla="*/ 1868995 h 1960099"/>
                <a:gd name="connsiteX3" fmla="*/ 16417 w 1290775"/>
                <a:gd name="connsiteY3" fmla="*/ 1844844 h 1960099"/>
                <a:gd name="connsiteX4" fmla="*/ 16440 w 1290775"/>
                <a:gd name="connsiteY4" fmla="*/ 1868097 h 1960099"/>
                <a:gd name="connsiteX5" fmla="*/ 1290775 w 1290775"/>
                <a:gd name="connsiteY5" fmla="*/ 0 h 196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775" h="1960099">
                  <a:moveTo>
                    <a:pt x="1290775" y="0"/>
                  </a:moveTo>
                  <a:lnTo>
                    <a:pt x="893343" y="1960099"/>
                  </a:lnTo>
                  <a:lnTo>
                    <a:pt x="0" y="1868995"/>
                  </a:lnTo>
                  <a:lnTo>
                    <a:pt x="16417" y="1844844"/>
                  </a:lnTo>
                  <a:lnTo>
                    <a:pt x="16440" y="1868097"/>
                  </a:lnTo>
                  <a:lnTo>
                    <a:pt x="1290775" y="0"/>
                  </a:lnTo>
                  <a:close/>
                </a:path>
              </a:pathLst>
            </a:custGeom>
          </p:spPr>
        </p:pic>
        <p:pic>
          <p:nvPicPr>
            <p:cNvPr id="29" name="图片 38">
              <a:extLst>
                <a:ext uri="{FF2B5EF4-FFF2-40B4-BE49-F238E27FC236}">
                  <a16:creationId xmlns:a16="http://schemas.microsoft.com/office/drawing/2014/main" id="{704E11D3-2BE4-46E4-9B06-C977172D3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967629" y="1841694"/>
              <a:ext cx="1281036" cy="1901030"/>
            </a:xfrm>
            <a:custGeom>
              <a:avLst/>
              <a:gdLst>
                <a:gd name="connsiteX0" fmla="*/ 1281036 w 1281036"/>
                <a:gd name="connsiteY0" fmla="*/ 0 h 1901030"/>
                <a:gd name="connsiteX1" fmla="*/ 1274358 w 1281036"/>
                <a:gd name="connsiteY1" fmla="*/ 32933 h 1901030"/>
                <a:gd name="connsiteX2" fmla="*/ 23 w 1281036"/>
                <a:gd name="connsiteY2" fmla="*/ 1901030 h 1901030"/>
                <a:gd name="connsiteX3" fmla="*/ 0 w 1281036"/>
                <a:gd name="connsiteY3" fmla="*/ 1877777 h 1901030"/>
                <a:gd name="connsiteX4" fmla="*/ 1274771 w 1281036"/>
                <a:gd name="connsiteY4" fmla="*/ 2448 h 1901030"/>
                <a:gd name="connsiteX5" fmla="*/ 1281036 w 1281036"/>
                <a:gd name="connsiteY5" fmla="*/ 0 h 190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1036" h="1901030">
                  <a:moveTo>
                    <a:pt x="1281036" y="0"/>
                  </a:moveTo>
                  <a:lnTo>
                    <a:pt x="1274358" y="32933"/>
                  </a:lnTo>
                  <a:lnTo>
                    <a:pt x="23" y="1901030"/>
                  </a:lnTo>
                  <a:lnTo>
                    <a:pt x="0" y="1877777"/>
                  </a:lnTo>
                  <a:lnTo>
                    <a:pt x="1274771" y="2448"/>
                  </a:lnTo>
                  <a:lnTo>
                    <a:pt x="1281036" y="0"/>
                  </a:lnTo>
                  <a:close/>
                </a:path>
              </a:pathLst>
            </a:custGeom>
          </p:spPr>
        </p:pic>
      </p:grpSp>
      <p:grpSp>
        <p:nvGrpSpPr>
          <p:cNvPr id="30" name="组合 58">
            <a:extLst>
              <a:ext uri="{FF2B5EF4-FFF2-40B4-BE49-F238E27FC236}">
                <a16:creationId xmlns:a16="http://schemas.microsoft.com/office/drawing/2014/main" id="{DFD2A519-73C0-4D16-8C90-1982D3568CA8}"/>
              </a:ext>
            </a:extLst>
          </p:cNvPr>
          <p:cNvGrpSpPr/>
          <p:nvPr/>
        </p:nvGrpSpPr>
        <p:grpSpPr>
          <a:xfrm rot="7271211">
            <a:off x="6104189" y="2318363"/>
            <a:ext cx="267214" cy="405726"/>
            <a:chOff x="5399014" y="3749749"/>
            <a:chExt cx="1318978" cy="2002677"/>
          </a:xfrm>
        </p:grpSpPr>
        <p:pic>
          <p:nvPicPr>
            <p:cNvPr id="31" name="图片 48">
              <a:extLst>
                <a:ext uri="{FF2B5EF4-FFF2-40B4-BE49-F238E27FC236}">
                  <a16:creationId xmlns:a16="http://schemas.microsoft.com/office/drawing/2014/main" id="{B7469790-8638-430F-80FF-301BDF1B4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/>
            <a:stretch/>
          </p:blipFill>
          <p:spPr>
            <a:xfrm>
              <a:off x="6690201" y="3749749"/>
              <a:ext cx="8220" cy="12092"/>
            </a:xfrm>
            <a:custGeom>
              <a:avLst/>
              <a:gdLst>
                <a:gd name="connsiteX0" fmla="*/ 8220 w 8220"/>
                <a:gd name="connsiteY0" fmla="*/ 0 h 12092"/>
                <a:gd name="connsiteX1" fmla="*/ 6265 w 8220"/>
                <a:gd name="connsiteY1" fmla="*/ 9644 h 12092"/>
                <a:gd name="connsiteX2" fmla="*/ 0 w 8220"/>
                <a:gd name="connsiteY2" fmla="*/ 12092 h 12092"/>
                <a:gd name="connsiteX3" fmla="*/ 8220 w 8220"/>
                <a:gd name="connsiteY3" fmla="*/ 0 h 12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20" h="12092">
                  <a:moveTo>
                    <a:pt x="8220" y="0"/>
                  </a:moveTo>
                  <a:lnTo>
                    <a:pt x="6265" y="9644"/>
                  </a:lnTo>
                  <a:lnTo>
                    <a:pt x="0" y="12092"/>
                  </a:lnTo>
                  <a:lnTo>
                    <a:pt x="8220" y="0"/>
                  </a:lnTo>
                  <a:close/>
                </a:path>
              </a:pathLst>
            </a:custGeom>
          </p:spPr>
        </p:pic>
        <p:pic>
          <p:nvPicPr>
            <p:cNvPr id="32" name="图片 47">
              <a:extLst>
                <a:ext uri="{FF2B5EF4-FFF2-40B4-BE49-F238E27FC236}">
                  <a16:creationId xmlns:a16="http://schemas.microsoft.com/office/drawing/2014/main" id="{549D5A9F-C004-4F25-8A01-CE8FEFD19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70" t="54695" r="44898" b="44702"/>
            <a:stretch>
              <a:fillRect/>
            </a:stretch>
          </p:blipFill>
          <p:spPr>
            <a:xfrm>
              <a:off x="6689789" y="3750982"/>
              <a:ext cx="28203" cy="41344"/>
            </a:xfrm>
            <a:custGeom>
              <a:avLst/>
              <a:gdLst>
                <a:gd name="connsiteX0" fmla="*/ 28203 w 28203"/>
                <a:gd name="connsiteY0" fmla="*/ 0 h 41344"/>
                <a:gd name="connsiteX1" fmla="*/ 0 w 28203"/>
                <a:gd name="connsiteY1" fmla="*/ 41344 h 41344"/>
                <a:gd name="connsiteX2" fmla="*/ 6678 w 28203"/>
                <a:gd name="connsiteY2" fmla="*/ 8411 h 41344"/>
                <a:gd name="connsiteX3" fmla="*/ 28203 w 28203"/>
                <a:gd name="connsiteY3" fmla="*/ 0 h 4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03" h="41344">
                  <a:moveTo>
                    <a:pt x="28203" y="0"/>
                  </a:moveTo>
                  <a:lnTo>
                    <a:pt x="0" y="41344"/>
                  </a:lnTo>
                  <a:lnTo>
                    <a:pt x="6678" y="8411"/>
                  </a:lnTo>
                  <a:lnTo>
                    <a:pt x="28203" y="0"/>
                  </a:lnTo>
                  <a:close/>
                </a:path>
              </a:pathLst>
            </a:custGeom>
          </p:spPr>
        </p:pic>
        <p:pic>
          <p:nvPicPr>
            <p:cNvPr id="33" name="图片 46">
              <a:extLst>
                <a:ext uri="{FF2B5EF4-FFF2-40B4-BE49-F238E27FC236}">
                  <a16:creationId xmlns:a16="http://schemas.microsoft.com/office/drawing/2014/main" id="{A093F0E1-4F8E-4F2A-AB99-996372908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-4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414083" y="3761842"/>
              <a:ext cx="1276119" cy="1875327"/>
            </a:xfrm>
            <a:custGeom>
              <a:avLst/>
              <a:gdLst>
                <a:gd name="connsiteX0" fmla="*/ 1276119 w 1276119"/>
                <a:gd name="connsiteY0" fmla="*/ 0 h 1875327"/>
                <a:gd name="connsiteX1" fmla="*/ 1349 w 1276119"/>
                <a:gd name="connsiteY1" fmla="*/ 1875327 h 1875327"/>
                <a:gd name="connsiteX2" fmla="*/ 0 w 1276119"/>
                <a:gd name="connsiteY2" fmla="*/ 498659 h 1875327"/>
                <a:gd name="connsiteX3" fmla="*/ 1276119 w 1276119"/>
                <a:gd name="connsiteY3" fmla="*/ 0 h 187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6119" h="1875327">
                  <a:moveTo>
                    <a:pt x="1276119" y="0"/>
                  </a:moveTo>
                  <a:lnTo>
                    <a:pt x="1349" y="1875327"/>
                  </a:lnTo>
                  <a:lnTo>
                    <a:pt x="0" y="498659"/>
                  </a:lnTo>
                  <a:lnTo>
                    <a:pt x="1276119" y="0"/>
                  </a:lnTo>
                  <a:close/>
                </a:path>
              </a:pathLst>
            </a:custGeom>
          </p:spPr>
        </p:pic>
        <p:pic>
          <p:nvPicPr>
            <p:cNvPr id="34" name="图片 45">
              <a:extLst>
                <a:ext uri="{FF2B5EF4-FFF2-40B4-BE49-F238E27FC236}">
                  <a16:creationId xmlns:a16="http://schemas.microsoft.com/office/drawing/2014/main" id="{DEA2F440-EAC9-4890-9ABA-1E82DB3FD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399014" y="3792327"/>
              <a:ext cx="1290775" cy="1960099"/>
            </a:xfrm>
            <a:custGeom>
              <a:avLst/>
              <a:gdLst>
                <a:gd name="connsiteX0" fmla="*/ 1290775 w 1290775"/>
                <a:gd name="connsiteY0" fmla="*/ 0 h 1960099"/>
                <a:gd name="connsiteX1" fmla="*/ 893343 w 1290775"/>
                <a:gd name="connsiteY1" fmla="*/ 1960099 h 1960099"/>
                <a:gd name="connsiteX2" fmla="*/ 0 w 1290775"/>
                <a:gd name="connsiteY2" fmla="*/ 1868995 h 1960099"/>
                <a:gd name="connsiteX3" fmla="*/ 16418 w 1290775"/>
                <a:gd name="connsiteY3" fmla="*/ 1844842 h 1960099"/>
                <a:gd name="connsiteX4" fmla="*/ 16441 w 1290775"/>
                <a:gd name="connsiteY4" fmla="*/ 1868097 h 1960099"/>
                <a:gd name="connsiteX5" fmla="*/ 1290775 w 1290775"/>
                <a:gd name="connsiteY5" fmla="*/ 0 h 196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775" h="1960099">
                  <a:moveTo>
                    <a:pt x="1290775" y="0"/>
                  </a:moveTo>
                  <a:lnTo>
                    <a:pt x="893343" y="1960099"/>
                  </a:lnTo>
                  <a:lnTo>
                    <a:pt x="0" y="1868995"/>
                  </a:lnTo>
                  <a:lnTo>
                    <a:pt x="16418" y="1844842"/>
                  </a:lnTo>
                  <a:lnTo>
                    <a:pt x="16441" y="1868097"/>
                  </a:lnTo>
                  <a:lnTo>
                    <a:pt x="1290775" y="0"/>
                  </a:lnTo>
                  <a:close/>
                </a:path>
              </a:pathLst>
            </a:custGeom>
          </p:spPr>
        </p:pic>
        <p:pic>
          <p:nvPicPr>
            <p:cNvPr id="35" name="图片 37">
              <a:extLst>
                <a:ext uri="{FF2B5EF4-FFF2-40B4-BE49-F238E27FC236}">
                  <a16:creationId xmlns:a16="http://schemas.microsoft.com/office/drawing/2014/main" id="{983D0B56-692D-4BBD-ADD1-9BBEC289D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415432" y="3759393"/>
              <a:ext cx="1281035" cy="1901030"/>
            </a:xfrm>
            <a:custGeom>
              <a:avLst/>
              <a:gdLst>
                <a:gd name="connsiteX0" fmla="*/ 1281035 w 1281035"/>
                <a:gd name="connsiteY0" fmla="*/ 0 h 1901030"/>
                <a:gd name="connsiteX1" fmla="*/ 1274357 w 1281035"/>
                <a:gd name="connsiteY1" fmla="*/ 32933 h 1901030"/>
                <a:gd name="connsiteX2" fmla="*/ 23 w 1281035"/>
                <a:gd name="connsiteY2" fmla="*/ 1901030 h 1901030"/>
                <a:gd name="connsiteX3" fmla="*/ 0 w 1281035"/>
                <a:gd name="connsiteY3" fmla="*/ 1877775 h 1901030"/>
                <a:gd name="connsiteX4" fmla="*/ 1274770 w 1281035"/>
                <a:gd name="connsiteY4" fmla="*/ 2448 h 1901030"/>
                <a:gd name="connsiteX5" fmla="*/ 1281035 w 1281035"/>
                <a:gd name="connsiteY5" fmla="*/ 0 h 1901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1035" h="1901030">
                  <a:moveTo>
                    <a:pt x="1281035" y="0"/>
                  </a:moveTo>
                  <a:lnTo>
                    <a:pt x="1274357" y="32933"/>
                  </a:lnTo>
                  <a:lnTo>
                    <a:pt x="23" y="1901030"/>
                  </a:lnTo>
                  <a:lnTo>
                    <a:pt x="0" y="1877775"/>
                  </a:lnTo>
                  <a:lnTo>
                    <a:pt x="1274770" y="2448"/>
                  </a:lnTo>
                  <a:lnTo>
                    <a:pt x="1281035" y="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875903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9554E4E0-8FAD-4C47-B6D2-C553EC40B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70" y="457200"/>
            <a:ext cx="9601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31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EC134F2D-30D9-4D68-8FB8-F947693E9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70" y="457200"/>
            <a:ext cx="9601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792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3F104480-CFE1-4124-A89B-A0B029FA3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908" y="457200"/>
            <a:ext cx="9601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11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581BD93F-0758-40E4-90B5-1758179C0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01" y="457200"/>
            <a:ext cx="9601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23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2115754F-2F6A-4100-9BF9-B4DF79329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52" y="457200"/>
            <a:ext cx="9601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96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5400000">
            <a:off x="2667000" y="-2666998"/>
            <a:ext cx="6858000" cy="121920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0900" y="393700"/>
            <a:ext cx="6275832" cy="5410200"/>
          </a:xfrm>
          <a:custGeom>
            <a:avLst/>
            <a:gdLst>
              <a:gd name="connsiteX0" fmla="*/ 0 w 6275832"/>
              <a:gd name="connsiteY0" fmla="*/ 0 h 5410200"/>
              <a:gd name="connsiteX1" fmla="*/ 6275832 w 6275832"/>
              <a:gd name="connsiteY1" fmla="*/ 0 h 5410200"/>
              <a:gd name="connsiteX2" fmla="*/ 3137916 w 6275832"/>
              <a:gd name="connsiteY2" fmla="*/ 5410200 h 541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75832" h="5410200">
                <a:moveTo>
                  <a:pt x="0" y="0"/>
                </a:moveTo>
                <a:lnTo>
                  <a:pt x="6275832" y="0"/>
                </a:lnTo>
                <a:lnTo>
                  <a:pt x="3137916" y="5410200"/>
                </a:ln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98816" y="2158702"/>
            <a:ext cx="4348967" cy="3749109"/>
          </a:xfrm>
          <a:custGeom>
            <a:avLst/>
            <a:gdLst>
              <a:gd name="connsiteX0" fmla="*/ 1810766 w 3621532"/>
              <a:gd name="connsiteY0" fmla="*/ 0 h 3122010"/>
              <a:gd name="connsiteX1" fmla="*/ 3621532 w 3621532"/>
              <a:gd name="connsiteY1" fmla="*/ 3122010 h 3122010"/>
              <a:gd name="connsiteX2" fmla="*/ 0 w 3621532"/>
              <a:gd name="connsiteY2" fmla="*/ 3122010 h 3122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21532" h="3122010">
                <a:moveTo>
                  <a:pt x="1810766" y="0"/>
                </a:moveTo>
                <a:lnTo>
                  <a:pt x="3621532" y="3122010"/>
                </a:lnTo>
                <a:lnTo>
                  <a:pt x="0" y="3122010"/>
                </a:ln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5854DA-11CE-47AE-A830-E4E064F4729C}"/>
              </a:ext>
            </a:extLst>
          </p:cNvPr>
          <p:cNvSpPr txBox="1"/>
          <p:nvPr/>
        </p:nvSpPr>
        <p:spPr>
          <a:xfrm>
            <a:off x="916354" y="1806636"/>
            <a:ext cx="59011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bg1"/>
                </a:solidFill>
                <a:latin typeface="Questrial" panose="02000000000000000000" pitchFamily="50" charset="0"/>
              </a:rPr>
              <a:t>Background</a:t>
            </a:r>
          </a:p>
          <a:p>
            <a:endParaRPr lang="en-US" altLang="zh-TW" sz="2400" dirty="0">
              <a:solidFill>
                <a:schemeClr val="bg1"/>
              </a:solidFill>
              <a:latin typeface="Questrial" panose="020000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bg1"/>
                </a:solidFill>
                <a:latin typeface="Questrial" panose="02000000000000000000" pitchFamily="50" charset="0"/>
              </a:rPr>
              <a:t>Methods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2400" dirty="0">
              <a:solidFill>
                <a:schemeClr val="bg1"/>
              </a:solidFill>
              <a:latin typeface="Questrial" panose="020000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bg1"/>
                </a:solidFill>
                <a:latin typeface="Questrial" panose="02000000000000000000" pitchFamily="50" charset="0"/>
              </a:rPr>
              <a:t>Findings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2400" dirty="0">
              <a:solidFill>
                <a:schemeClr val="bg1"/>
              </a:solidFill>
              <a:latin typeface="Questrial" panose="020000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schemeClr val="bg1"/>
                </a:solidFill>
                <a:latin typeface="Questrial" panose="02000000000000000000" pitchFamily="50" charset="0"/>
              </a:rPr>
              <a:t>Conclusion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F27B22-5333-421A-BF67-1F49A595126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>
                <a:solidFill>
                  <a:schemeClr val="bg1"/>
                </a:solidFill>
                <a:latin typeface="Impact" panose="020B0806030902050204" pitchFamily="34" charset="0"/>
              </a:rPr>
              <a:t>Agenda</a:t>
            </a:r>
            <a:endParaRPr lang="zh-TW" alt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42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9">
            <a:extLst>
              <a:ext uri="{FF2B5EF4-FFF2-40B4-BE49-F238E27FC236}">
                <a16:creationId xmlns:a16="http://schemas.microsoft.com/office/drawing/2014/main" id="{4D9810D3-F198-4805-8AF6-0D6BED8B0F81}"/>
              </a:ext>
            </a:extLst>
          </p:cNvPr>
          <p:cNvSpPr/>
          <p:nvPr/>
        </p:nvSpPr>
        <p:spPr>
          <a:xfrm>
            <a:off x="0" y="-2131987"/>
            <a:ext cx="12194000" cy="10510779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39010-896B-406F-A13A-82C0A0FD3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Background</a:t>
            </a:r>
            <a:endParaRPr lang="zh-TW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D5A0E-80A0-4F10-B671-BD0AEF649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18614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What is League of Legends (</a:t>
            </a:r>
            <a:r>
              <a:rPr lang="en-US" altLang="zh-TW" sz="2400" dirty="0" err="1"/>
              <a:t>LoL</a:t>
            </a:r>
            <a:r>
              <a:rPr lang="en-US" altLang="zh-TW" sz="2400" dirty="0"/>
              <a:t>)?</a:t>
            </a:r>
          </a:p>
          <a:p>
            <a:pPr lvl="1"/>
            <a:r>
              <a:rPr lang="en-US" altLang="zh-TW" sz="2000" dirty="0"/>
              <a:t>Popular multiplayer PC game developed by Riot Games in 2009</a:t>
            </a:r>
          </a:p>
          <a:p>
            <a:pPr lvl="1"/>
            <a:r>
              <a:rPr lang="en-US" altLang="zh-TW" sz="2000" dirty="0"/>
              <a:t>As of September 2016, the game has 100 million monthly players.</a:t>
            </a:r>
          </a:p>
          <a:p>
            <a:pPr lvl="1"/>
            <a:r>
              <a:rPr lang="en-US" altLang="zh-TW" sz="2000" dirty="0"/>
              <a:t>World Championship for </a:t>
            </a:r>
            <a:r>
              <a:rPr lang="en-US" altLang="zh-TW" sz="2000" dirty="0" err="1"/>
              <a:t>LoL</a:t>
            </a:r>
            <a:r>
              <a:rPr lang="en-US" altLang="zh-TW" sz="2000" dirty="0"/>
              <a:t> has been held for 7 years, with total prize pool up to 5M.</a:t>
            </a:r>
          </a:p>
          <a:p>
            <a:pPr lvl="1"/>
            <a:r>
              <a:rPr lang="en-US" altLang="zh-TW" sz="2000" dirty="0"/>
              <a:t>Season 7 World Championship (S7) is ongoing in China in semi-final stage.</a:t>
            </a:r>
          </a:p>
          <a:p>
            <a:endParaRPr lang="en-US" altLang="zh-TW" sz="2400" dirty="0"/>
          </a:p>
          <a:p>
            <a:r>
              <a:rPr lang="en-US" altLang="zh-TW" sz="2400" dirty="0"/>
              <a:t>English is dominating language for League of Legends coverage.</a:t>
            </a:r>
          </a:p>
          <a:p>
            <a:endParaRPr lang="en-US" altLang="zh-TW" sz="2400" dirty="0"/>
          </a:p>
          <a:p>
            <a:r>
              <a:rPr lang="en-US" altLang="zh-TW" sz="2400" dirty="0"/>
              <a:t>However, Asian </a:t>
            </a:r>
            <a:r>
              <a:rPr lang="en-US" altLang="zh-TW" sz="2400" dirty="0" err="1"/>
              <a:t>esport</a:t>
            </a:r>
            <a:r>
              <a:rPr lang="en-US" altLang="zh-TW" sz="2400" dirty="0"/>
              <a:t> teams of </a:t>
            </a:r>
            <a:r>
              <a:rPr lang="en-US" altLang="zh-TW" sz="2400" dirty="0" err="1"/>
              <a:t>LoL</a:t>
            </a:r>
            <a:r>
              <a:rPr lang="en-US" altLang="zh-TW" sz="2400" dirty="0"/>
              <a:t> have won 5 out of 6 World Champions.</a:t>
            </a:r>
          </a:p>
          <a:p>
            <a:pPr lvl="1"/>
            <a:r>
              <a:rPr lang="en-US" altLang="zh-TW" sz="2000" dirty="0"/>
              <a:t>UK for 1, Taiwan for 1, and Korea for 4</a:t>
            </a:r>
          </a:p>
        </p:txBody>
      </p:sp>
    </p:spTree>
    <p:extLst>
      <p:ext uri="{BB962C8B-B14F-4D97-AF65-F5344CB8AC3E}">
        <p14:creationId xmlns:p14="http://schemas.microsoft.com/office/powerpoint/2010/main" val="4133881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D5A0E-80A0-4F10-B671-BD0AEF649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TW" sz="4000" dirty="0"/>
          </a:p>
          <a:p>
            <a:pPr marL="0" indent="0" algn="ctr">
              <a:buNone/>
            </a:pPr>
            <a:r>
              <a:rPr lang="en-US" altLang="zh-TW" sz="4000" dirty="0"/>
              <a:t>Are Asian teams represented on Twitter like they are in the competitive scene?</a:t>
            </a:r>
            <a:endParaRPr lang="zh-TW" altLang="en-US" sz="4000" dirty="0"/>
          </a:p>
        </p:txBody>
      </p:sp>
      <p:sp>
        <p:nvSpPr>
          <p:cNvPr id="6" name="矩形 10">
            <a:extLst>
              <a:ext uri="{FF2B5EF4-FFF2-40B4-BE49-F238E27FC236}">
                <a16:creationId xmlns:a16="http://schemas.microsoft.com/office/drawing/2014/main" id="{879558F0-5206-4BBC-BCC8-A595891AFD1F}"/>
              </a:ext>
            </a:extLst>
          </p:cNvPr>
          <p:cNvSpPr/>
          <p:nvPr/>
        </p:nvSpPr>
        <p:spPr>
          <a:xfrm>
            <a:off x="0" y="0"/>
            <a:ext cx="12275052" cy="6858000"/>
          </a:xfrm>
          <a:prstGeom prst="rect">
            <a:avLst/>
          </a:prstGeom>
          <a:blipFill dpi="0" rotWithShape="1">
            <a:blip r:embed="rId2">
              <a:alphaModFix amt="9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817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1A8B4DAB-6D2D-4C3D-B550-180404F113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5802" b="58233"/>
          <a:stretch/>
        </p:blipFill>
        <p:spPr>
          <a:xfrm>
            <a:off x="0" y="5077327"/>
            <a:ext cx="12192000" cy="1780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2D7147-F83D-49A6-8898-48AE8C305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Methods</a:t>
            </a:r>
            <a:endParaRPr lang="zh-TW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77E85-B697-4119-9BAB-75020E65E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/>
              <a:t>We used the Twitter API for Python, Tweepy to collect:</a:t>
            </a:r>
          </a:p>
          <a:p>
            <a:pPr marL="914400" lvl="1" indent="-457200">
              <a:buAutoNum type="arabicPeriod"/>
            </a:pPr>
            <a:r>
              <a:rPr lang="en-US" altLang="zh-TW" sz="2000" dirty="0"/>
              <a:t>The friends (549 in total) of the official </a:t>
            </a:r>
            <a:r>
              <a:rPr lang="en-US" altLang="zh-TW" sz="2000" dirty="0" err="1"/>
              <a:t>LoL</a:t>
            </a:r>
            <a:r>
              <a:rPr lang="en-US" altLang="zh-TW" sz="2000" dirty="0"/>
              <a:t> account for </a:t>
            </a:r>
            <a:r>
              <a:rPr lang="en-US" altLang="zh-TW" sz="2000" dirty="0" err="1"/>
              <a:t>esport</a:t>
            </a:r>
            <a:r>
              <a:rPr lang="en-US" altLang="zh-TW" sz="2000" dirty="0"/>
              <a:t>, “</a:t>
            </a:r>
            <a:r>
              <a:rPr lang="en-US" altLang="zh-TW" sz="2000" dirty="0" err="1"/>
              <a:t>lolsports</a:t>
            </a:r>
            <a:r>
              <a:rPr lang="en-US" altLang="zh-TW" sz="2000" dirty="0"/>
              <a:t>”.</a:t>
            </a:r>
          </a:p>
          <a:p>
            <a:pPr marL="914400" lvl="1" indent="-457200">
              <a:buAutoNum type="arabicPeriod"/>
            </a:pPr>
            <a:r>
              <a:rPr lang="en-US" altLang="zh-TW" sz="2000" dirty="0"/>
              <a:t>The friend list of these 549 accounts in the result of 1.</a:t>
            </a:r>
          </a:p>
          <a:p>
            <a:pPr marL="914400" lvl="1" indent="-457200">
              <a:buAutoNum type="arabicPeriod"/>
            </a:pPr>
            <a:r>
              <a:rPr lang="en-US" altLang="zh-TW" sz="2000" dirty="0"/>
              <a:t>The attributes of each of the 549 accounts.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en-US" altLang="zh-TW" sz="2400" dirty="0"/>
              <a:t>With the collected data, we built the ego network of </a:t>
            </a:r>
            <a:r>
              <a:rPr lang="en-US" altLang="zh-TW" sz="2400" dirty="0" err="1"/>
              <a:t>LoL</a:t>
            </a:r>
            <a:r>
              <a:rPr lang="en-US" altLang="zh-TW" sz="2400" dirty="0"/>
              <a:t>.</a:t>
            </a:r>
          </a:p>
          <a:p>
            <a:pPr lvl="1"/>
            <a:r>
              <a:rPr lang="en-US" altLang="zh-TW" sz="2000" dirty="0"/>
              <a:t>The edges are only built between these 549 accounts.</a:t>
            </a:r>
          </a:p>
          <a:p>
            <a:pPr lvl="1"/>
            <a:r>
              <a:rPr lang="en-US" altLang="zh-TW" sz="2000" dirty="0"/>
              <a:t>We also removed the node “</a:t>
            </a:r>
            <a:r>
              <a:rPr lang="en-US" altLang="zh-TW" sz="2000" dirty="0" err="1"/>
              <a:t>lolesports</a:t>
            </a:r>
            <a:r>
              <a:rPr lang="en-US" altLang="zh-TW" sz="2000" dirty="0"/>
              <a:t>”.</a:t>
            </a:r>
          </a:p>
          <a:p>
            <a:pPr lvl="1"/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18211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51E52-BC0C-416C-AE05-9B7EB081C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Methods</a:t>
            </a:r>
            <a:endParaRPr lang="zh-TW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1C0AE-856F-413B-AAFA-44C2C91CC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5052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altLang="zh-TW" dirty="0"/>
              <a:t>In-degree</a:t>
            </a:r>
          </a:p>
          <a:p>
            <a:pPr lvl="1"/>
            <a:r>
              <a:rPr lang="en-US" altLang="zh-TW" dirty="0"/>
              <a:t>We utilized in-degree to identify influential people within the network.</a:t>
            </a:r>
          </a:p>
          <a:p>
            <a:pPr lvl="1"/>
            <a:endParaRPr lang="en-US" altLang="zh-TW" dirty="0"/>
          </a:p>
          <a:p>
            <a:pPr lvl="1"/>
            <a:r>
              <a:rPr lang="en-US" altLang="zh-TW" dirty="0"/>
              <a:t>We then examined the characteristics of those accounts.</a:t>
            </a:r>
          </a:p>
          <a:p>
            <a:pPr lvl="1"/>
            <a:endParaRPr lang="en-US" altLang="zh-TW" dirty="0"/>
          </a:p>
          <a:p>
            <a:r>
              <a:rPr lang="en-US" altLang="zh-TW" dirty="0"/>
              <a:t>Community Detection </a:t>
            </a:r>
          </a:p>
          <a:p>
            <a:pPr lvl="1"/>
            <a:r>
              <a:rPr lang="en-US" altLang="zh-TW" dirty="0"/>
              <a:t>We also utilized Community Detection to split up the nodes into groups.</a:t>
            </a:r>
          </a:p>
          <a:p>
            <a:pPr lvl="1"/>
            <a:endParaRPr lang="en-US" altLang="zh-TW" dirty="0"/>
          </a:p>
          <a:p>
            <a:pPr lvl="1"/>
            <a:r>
              <a:rPr lang="en-US" altLang="zh-TW" dirty="0"/>
              <a:t>We then examined the result to see if </a:t>
            </a:r>
            <a:r>
              <a:rPr lang="en-US" altLang="zh-TW"/>
              <a:t>the groups </a:t>
            </a:r>
            <a:r>
              <a:rPr lang="en-US" altLang="zh-TW" dirty="0"/>
              <a:t>share common features.</a:t>
            </a:r>
            <a:endParaRPr lang="zh-TW" altLang="en-US" dirty="0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375FC21-25E9-4C9C-9E3C-6F8729CF78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1242" r="3690"/>
          <a:stretch/>
        </p:blipFill>
        <p:spPr>
          <a:xfrm flipH="1">
            <a:off x="7916570" y="0"/>
            <a:ext cx="4275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53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>
            <a:extLst>
              <a:ext uri="{FF2B5EF4-FFF2-40B4-BE49-F238E27FC236}">
                <a16:creationId xmlns:a16="http://schemas.microsoft.com/office/drawing/2014/main" id="{8487613E-CBF2-4342-AA35-593687C41111}"/>
              </a:ext>
            </a:extLst>
          </p:cNvPr>
          <p:cNvSpPr/>
          <p:nvPr/>
        </p:nvSpPr>
        <p:spPr>
          <a:xfrm rot="5400000">
            <a:off x="2667000" y="-2666998"/>
            <a:ext cx="6858000" cy="12192000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4" name="矩形 3"/>
          <p:cNvSpPr/>
          <p:nvPr/>
        </p:nvSpPr>
        <p:spPr>
          <a:xfrm>
            <a:off x="4790902" y="2967335"/>
            <a:ext cx="26101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chemeClr val="bg1"/>
                </a:solidFill>
                <a:latin typeface="Impact" panose="020B0806030902050204" pitchFamily="34" charset="0"/>
                <a:cs typeface="FrankRuehl" panose="020E0503060101010101" pitchFamily="34" charset="-79"/>
              </a:rPr>
              <a:t>Findings</a:t>
            </a: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71EFA174-448F-4F8E-8807-98F7C99C98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3848100" cy="6858000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096882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A43CF2F4-D93C-49BF-883E-627447A0C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" b="5486"/>
          <a:stretch/>
        </p:blipFill>
        <p:spPr>
          <a:xfrm>
            <a:off x="540471" y="0"/>
            <a:ext cx="11085921" cy="6866794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5A6ECA-F20F-4E30-82FE-F39A37BCD920}"/>
              </a:ext>
            </a:extLst>
          </p:cNvPr>
          <p:cNvSpPr txBox="1"/>
          <p:nvPr/>
        </p:nvSpPr>
        <p:spPr>
          <a:xfrm>
            <a:off x="697585" y="6212264"/>
            <a:ext cx="3761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Questrial" panose="02000000000000000000" pitchFamily="50" charset="0"/>
              </a:rPr>
              <a:t>*Node size is based on in degree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20A223-0298-47D0-90FC-949021E8B6E7}"/>
              </a:ext>
            </a:extLst>
          </p:cNvPr>
          <p:cNvSpPr txBox="1"/>
          <p:nvPr/>
        </p:nvSpPr>
        <p:spPr>
          <a:xfrm>
            <a:off x="697585" y="105266"/>
            <a:ext cx="3761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Questrial" panose="02000000000000000000" pitchFamily="50" charset="0"/>
              </a:rPr>
              <a:t>Average Degree: 7.845</a:t>
            </a:r>
          </a:p>
          <a:p>
            <a:r>
              <a:rPr lang="en-US" altLang="zh-TW" dirty="0">
                <a:latin typeface="Questrial" panose="02000000000000000000" pitchFamily="50" charset="0"/>
              </a:rPr>
              <a:t>Network Diameter: 7</a:t>
            </a:r>
          </a:p>
        </p:txBody>
      </p:sp>
    </p:spTree>
    <p:extLst>
      <p:ext uri="{BB962C8B-B14F-4D97-AF65-F5344CB8AC3E}">
        <p14:creationId xmlns:p14="http://schemas.microsoft.com/office/powerpoint/2010/main" val="1501880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77D3DD-BC47-40AE-92C9-94CB24C3F474}"/>
              </a:ext>
            </a:extLst>
          </p:cNvPr>
          <p:cNvSpPr/>
          <p:nvPr/>
        </p:nvSpPr>
        <p:spPr>
          <a:xfrm>
            <a:off x="0" y="1700115"/>
            <a:ext cx="12191999" cy="5167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0EA605-C4A2-414F-8D64-F4E77F8A4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Findings: In Degree</a:t>
            </a:r>
            <a:endParaRPr lang="zh-TW" altLang="en-US" dirty="0"/>
          </a:p>
        </p:txBody>
      </p:sp>
      <p:pic>
        <p:nvPicPr>
          <p:cNvPr id="1026" name="Picture 2" descr="https://lh3.googleusercontent.com/TSOu3Ld7bAztz4UWHVsv2mAr-eVErjsi7JlF4pm_ODHRy1h7q0FUMTyH1FfhK6zQGF77I1TjS2m4NXXWnBjWXKF7PvtwoFzpMaP3DUNjlavS6nSYOeTO_50GaFsOzpPn1ddRg-rU">
            <a:extLst>
              <a:ext uri="{FF2B5EF4-FFF2-40B4-BE49-F238E27FC236}">
                <a16:creationId xmlns:a16="http://schemas.microsoft.com/office/drawing/2014/main" id="{72A3A53D-A0B4-4512-BCB0-BBF0CD045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" r="1101"/>
          <a:stretch/>
        </p:blipFill>
        <p:spPr bwMode="auto">
          <a:xfrm>
            <a:off x="6004872" y="2158158"/>
            <a:ext cx="6155706" cy="423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5D7B3ED-90A9-4320-8A43-15ABE836423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19536" cy="48061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Questrial" panose="020000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>
                <a:solidFill>
                  <a:schemeClr val="tx1"/>
                </a:solidFill>
              </a:rPr>
              <a:t>In degree distribution</a:t>
            </a:r>
          </a:p>
          <a:p>
            <a:pPr lvl="1"/>
            <a:r>
              <a:rPr lang="en-US" altLang="zh-TW" dirty="0">
                <a:solidFill>
                  <a:schemeClr val="tx1"/>
                </a:solidFill>
              </a:rPr>
              <a:t>Right-skewed distribution</a:t>
            </a:r>
          </a:p>
          <a:p>
            <a:pPr lvl="1"/>
            <a:r>
              <a:rPr lang="en-US" altLang="zh-TW" dirty="0">
                <a:solidFill>
                  <a:schemeClr val="tx1"/>
                </a:solidFill>
              </a:rPr>
              <a:t>7 nodes have 28 or more in degree.</a:t>
            </a:r>
            <a:endParaRPr lang="en-US" altLang="zh-TW" sz="2800" dirty="0">
              <a:solidFill>
                <a:schemeClr val="tx1"/>
              </a:solidFill>
            </a:endParaRPr>
          </a:p>
          <a:p>
            <a:r>
              <a:rPr lang="en-US" altLang="zh-TW" dirty="0">
                <a:solidFill>
                  <a:schemeClr val="tx1"/>
                </a:solidFill>
              </a:rPr>
              <a:t>The nodes are:</a:t>
            </a:r>
            <a:endParaRPr lang="en-US" altLang="zh-TW" sz="2400" dirty="0">
              <a:solidFill>
                <a:schemeClr val="tx1"/>
              </a:solidFill>
            </a:endParaRPr>
          </a:p>
          <a:p>
            <a:pPr lvl="1"/>
            <a:r>
              <a:rPr lang="en-US" altLang="zh-TW" dirty="0" err="1">
                <a:solidFill>
                  <a:schemeClr val="tx1"/>
                </a:solidFill>
              </a:rPr>
              <a:t>sjokz</a:t>
            </a:r>
            <a:endParaRPr lang="en-US" altLang="zh-TW" dirty="0">
              <a:solidFill>
                <a:schemeClr val="tx1"/>
              </a:solidFill>
            </a:endParaRPr>
          </a:p>
          <a:p>
            <a:pPr lvl="1"/>
            <a:r>
              <a:rPr lang="en-US" altLang="zh-TW" dirty="0" err="1">
                <a:solidFill>
                  <a:schemeClr val="tx1"/>
                </a:solidFill>
              </a:rPr>
              <a:t>RiotDeficio</a:t>
            </a:r>
            <a:endParaRPr lang="en-US" altLang="zh-TW" dirty="0">
              <a:solidFill>
                <a:schemeClr val="tx1"/>
              </a:solidFill>
            </a:endParaRPr>
          </a:p>
          <a:p>
            <a:pPr lvl="1"/>
            <a:r>
              <a:rPr lang="en-US" altLang="zh-TW" dirty="0" err="1">
                <a:solidFill>
                  <a:schemeClr val="tx1"/>
                </a:solidFill>
              </a:rPr>
              <a:t>Bjergsen</a:t>
            </a:r>
            <a:endParaRPr lang="en-US" altLang="zh-TW" dirty="0">
              <a:solidFill>
                <a:schemeClr val="tx1"/>
              </a:solidFill>
            </a:endParaRPr>
          </a:p>
          <a:p>
            <a:pPr lvl="1"/>
            <a:r>
              <a:rPr lang="en-US" altLang="zh-TW" dirty="0" err="1">
                <a:solidFill>
                  <a:schemeClr val="tx1"/>
                </a:solidFill>
              </a:rPr>
              <a:t>RekklesLoL</a:t>
            </a:r>
            <a:endParaRPr lang="en-US" altLang="zh-TW" dirty="0">
              <a:solidFill>
                <a:schemeClr val="tx1"/>
              </a:solidFill>
            </a:endParaRPr>
          </a:p>
          <a:p>
            <a:pPr lvl="1"/>
            <a:r>
              <a:rPr lang="en-US" altLang="zh-TW" dirty="0" err="1">
                <a:solidFill>
                  <a:schemeClr val="tx1"/>
                </a:solidFill>
              </a:rPr>
              <a:t>LeagueOfLegends</a:t>
            </a:r>
            <a:endParaRPr lang="en-US" altLang="zh-TW" dirty="0">
              <a:solidFill>
                <a:schemeClr val="tx1"/>
              </a:solidFill>
            </a:endParaRPr>
          </a:p>
          <a:p>
            <a:pPr lvl="1"/>
            <a:r>
              <a:rPr lang="en-US" altLang="zh-TW" dirty="0" err="1">
                <a:solidFill>
                  <a:schemeClr val="tx1"/>
                </a:solidFill>
              </a:rPr>
              <a:t>riotgames</a:t>
            </a:r>
            <a:endParaRPr lang="en-US" altLang="zh-TW" dirty="0">
              <a:solidFill>
                <a:schemeClr val="tx1"/>
              </a:solidFill>
            </a:endParaRPr>
          </a:p>
          <a:p>
            <a:pPr lvl="1"/>
            <a:r>
              <a:rPr lang="en-US" altLang="zh-TW" dirty="0" err="1">
                <a:solidFill>
                  <a:schemeClr val="tx1"/>
                </a:solidFill>
              </a:rPr>
              <a:t>Krepo</a:t>
            </a:r>
            <a:endParaRPr lang="en-US" altLang="zh-TW" dirty="0">
              <a:solidFill>
                <a:schemeClr val="tx1"/>
              </a:solidFill>
            </a:endParaRPr>
          </a:p>
          <a:p>
            <a:r>
              <a:rPr lang="en-US" altLang="zh-TW" dirty="0">
                <a:solidFill>
                  <a:schemeClr val="tx1"/>
                </a:solidFill>
              </a:rPr>
              <a:t>The following table summarizes the 7 nodes.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49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602</Words>
  <Application>Microsoft Office PowerPoint</Application>
  <PresentationFormat>Widescreen</PresentationFormat>
  <Paragraphs>151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等线</vt:lpstr>
      <vt:lpstr>等线 Light</vt:lpstr>
      <vt:lpstr>FrankRuehl</vt:lpstr>
      <vt:lpstr>宋体</vt:lpstr>
      <vt:lpstr>新細明體</vt:lpstr>
      <vt:lpstr>Arial</vt:lpstr>
      <vt:lpstr>Calibri</vt:lpstr>
      <vt:lpstr>Impact</vt:lpstr>
      <vt:lpstr>Questrial</vt:lpstr>
      <vt:lpstr>Times New Roman</vt:lpstr>
      <vt:lpstr>Office 主题​​</vt:lpstr>
      <vt:lpstr>PowerPoint Presentation</vt:lpstr>
      <vt:lpstr>PowerPoint Presentation</vt:lpstr>
      <vt:lpstr>Background</vt:lpstr>
      <vt:lpstr>PowerPoint Presentation</vt:lpstr>
      <vt:lpstr>Methods</vt:lpstr>
      <vt:lpstr>Methods</vt:lpstr>
      <vt:lpstr>PowerPoint Presentation</vt:lpstr>
      <vt:lpstr>PowerPoint Presentation</vt:lpstr>
      <vt:lpstr>Findings: In Degree</vt:lpstr>
      <vt:lpstr>Findings: In Degree</vt:lpstr>
      <vt:lpstr>Findings: Community Detection</vt:lpstr>
      <vt:lpstr>Findings: Community Detection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chenming</dc:creator>
  <cp:lastModifiedBy>Bryce Du</cp:lastModifiedBy>
  <cp:revision>62</cp:revision>
  <dcterms:created xsi:type="dcterms:W3CDTF">2016-05-05T02:35:21Z</dcterms:created>
  <dcterms:modified xsi:type="dcterms:W3CDTF">2017-10-23T16:25:59Z</dcterms:modified>
</cp:coreProperties>
</file>